
<file path=[Content_Types].xml><?xml version="1.0" encoding="utf-8"?>
<Types xmlns="http://schemas.openxmlformats.org/package/2006/content-types">
  <Default Extension="bin" ContentType="image/jpg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0"/>
  </p:notesMasterIdLst>
  <p:sldIdLst>
    <p:sldId id="256" r:id="rId5"/>
    <p:sldId id="347" r:id="rId6"/>
    <p:sldId id="677" r:id="rId7"/>
    <p:sldId id="678" r:id="rId8"/>
    <p:sldId id="679" r:id="rId9"/>
    <p:sldId id="6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666" r:id="rId95"/>
    <p:sldId id="667" r:id="rId96"/>
    <p:sldId id="668" r:id="rId97"/>
    <p:sldId id="669" r:id="rId98"/>
    <p:sldId id="670" r:id="rId99"/>
    <p:sldId id="671" r:id="rId100"/>
    <p:sldId id="672" r:id="rId101"/>
    <p:sldId id="673" r:id="rId102"/>
    <p:sldId id="674" r:id="rId103"/>
    <p:sldId id="675" r:id="rId104"/>
    <p:sldId id="676" r:id="rId105"/>
    <p:sldId id="343" r:id="rId106"/>
    <p:sldId id="344" r:id="rId107"/>
    <p:sldId id="345" r:id="rId108"/>
    <p:sldId id="346" r:id="rId109"/>
  </p:sldIdLst>
  <p:sldSz cx="9753600" cy="6667500"/>
  <p:notesSz cx="6858000" cy="9144000"/>
  <p:defaultTextStyle>
    <a:defPPr/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5E84B-415B-0645-B9B6-B3B0AF1B8861}" v="6" dt="2026-01-12T16:33:54.671"/>
    <p1510:client id="{CC66DDF5-F30F-4B64-A7DC-D17A44EC8D24}" v="11" dt="2026-01-12T16:24:31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5F87C-AB53-4A4C-A058-6B4CE4C97F56}" type="datetimeFigureOut">
              <a:t>1/13/2026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C9BE4-611D-4C92-ACDF-CFB8A649F85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6669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36094-E7A7-B2D8-E19A-AF59CA8C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98402-25F0-46D5-6592-2779516C6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B2238-80AA-AE45-2623-C2188C270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82567-BBBF-E7C2-2D83-2E99EE6CD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100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422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EA954-9770-1D14-3266-1E15EC1D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ABA05-FCB4-60D2-0909-200AB05FD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FA73A-F03B-9044-DEDC-FF0084C8A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2F253-5F90-B2DA-33E0-1BEBB84C2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101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595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AC46A-5268-63EA-817F-F89445AC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59C26C-BA82-C115-D0B8-8F6218615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3E5CF4-3C5C-68EA-90A2-D7D7FD31F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CE1B-1A38-9742-9EE2-4F18F46B8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1540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F5906-E310-769B-2081-52B48894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E64E0-5347-7BF4-5817-2D5CAFA21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17713-622D-F50A-2EC5-CC2265986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8BDFF-B922-2AA8-D2FE-12B5E89C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580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D2E4-E24A-1768-344D-67CD4855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33F54-16E7-8CE8-6ACB-BBAB0CB17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0EC24-CC90-07F9-1040-706704D7D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B3563-3186-3727-0078-1F3E5AD15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297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7C2F-2A15-D2F5-53BE-BD023295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26ACA-D03D-0CB6-5F2B-C6D8135C8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D7262-5BF1-84E6-F6AF-71076583C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FA591-2F15-BB80-3152-2A7608836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51654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FBFE-A685-3049-5EEE-3942B9BAC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4AD11D-3331-7E08-8EDE-1D9022D3C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F05A6-CBF2-82B9-FA41-6F9424B00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68193-96E9-4CCD-F8CB-28AADED67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6592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A73AA-10FE-D88F-4B74-E30B3D56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8CE9E-08C6-16C9-0D03-2B04DE2A3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BDBF1-3FF2-ACF7-6EA8-B7FCA344A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1C90-2F37-D702-4B3F-FDF3265AD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2999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A0593-67F9-713B-6E08-6D1D62EA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E956D-24AC-7164-63F1-EA26DE7B8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BAE02-7D76-E593-9A20-0AED8D1C0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622EE-E78B-91B5-B2AE-8E8A06FE2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5023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BF53-60C8-2BF0-09B1-D778378DA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077AE-ED99-BA78-2AE1-35A620042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2338" y="685800"/>
            <a:ext cx="50133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B87DD-5DCA-6792-2026-5240BDB97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E5E7B-FB64-F359-6DC8-7FACBF0EA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C9BE4-611D-4C92-ACDF-CFB8A649F85B}" type="slidenum">
              <a:rPr lang="en-PH" smtClean="0"/>
              <a:t>99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3581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  <p:pic>
        <p:nvPicPr>
          <p:cNvPr id="7" name="Cygnal-Logo-RGB-Horizontal_Full" descr="77f7ed35-360d-43f3-865b-2171b1a0fb4b Cygnal-Logo-RGB-Horizontal_Full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840" y="2356278"/>
            <a:ext cx="4833943" cy="1164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267009"/>
            <a:ext cx="2194560" cy="5688982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267009"/>
            <a:ext cx="6421120" cy="5688982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gnal-Logo-RGB-Horizontal_Full MH" descr="40f65828-f50a-4386-922b-25c09ff82c4d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c41833-5109-43fb-a573-abcfa1722c6f" descr="62870bdf-6c5f-422e-97ea-a38ad1674404 59c41833-5109-43fb-a573-abcfa1722c6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6667500"/>
          </a:xfrm>
          <a:prstGeom prst="rect">
            <a:avLst/>
          </a:prstGeom>
        </p:spPr>
      </p:pic>
      <p:sp>
        <p:nvSpPr>
          <p:cNvPr id="3" name="Shape" descr="ed62d38c-1a4e-4c5a-8989-31f3c3e10d88 Shape"/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</p:sp>
      <p:pic>
        <p:nvPicPr>
          <p:cNvPr id="4" name="Cygnal-Logo-RGB-Horizontal_Full MH" descr="956cb690-3cb0-4a3b-8569-6e8b7262d2cd Cygnal-Logo-RGB-Horizontal_Full M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633f2712-17bc-4fd3-82d3-ed227025e7ea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65CDFA"/>
          </a:solidFill>
          <a:ln w="19050">
            <a:solidFill>
              <a:srgbClr val="65CDFA"/>
            </a:solidFill>
            <a:prstDash val="solid"/>
          </a:ln>
        </p:spPr>
      </p:sp>
      <p:pic>
        <p:nvPicPr>
          <p:cNvPr id="3" name="Cygnal-Logo-RGB-Horizontal_Full MH" descr="1f49b0dd-228c-404d-84b7-b89075c40e20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1500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b6846732-a026-4544-a786-3b7a1bf9908f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81CF51"/>
          </a:solidFill>
          <a:ln w="19050">
            <a:solidFill>
              <a:srgbClr val="81CF51"/>
            </a:solidFill>
            <a:prstDash val="soli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959e3464-b813-41e2-8848-9a6aedb3d4aa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5aca3fbf-84f5-458f-8cd6-40a966754728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0B2943"/>
          </a:solidFill>
          <a:ln w="19050">
            <a:solidFill>
              <a:srgbClr val="0B2943"/>
            </a:solidFill>
            <a:prstDash val="solid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d324ab80-3cfb-4f94-84a2-48e1016d7cd2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65CDFA"/>
          </a:solidFill>
          <a:ln w="19050">
            <a:solidFill>
              <a:srgbClr val="65CDFA"/>
            </a:solidFill>
            <a:prstDash val="solid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65465"/>
            <a:ext cx="3208867" cy="11297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386" y="265465"/>
            <a:ext cx="5452533" cy="56905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1395236"/>
            <a:ext cx="3208867" cy="45607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57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  <p:sp>
        <p:nvSpPr>
          <p:cNvPr id="7" name="Shape" descr="8c153c97-6915-4795-85e8-d9373277752a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81CF51"/>
          </a:solidFill>
          <a:ln w="19050">
            <a:solidFill>
              <a:srgbClr val="81CF51"/>
            </a:solidFill>
            <a:prstDash val="solid"/>
          </a:ln>
        </p:spPr>
      </p:sp>
      <p:pic>
        <p:nvPicPr>
          <p:cNvPr id="8" name="Cygnal-Logo-RGB-Horizontal_Full MH" descr="90249b92-0b40-45e1-85e3-7a4d1a610652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1500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4284486"/>
            <a:ext cx="8290560" cy="13242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7" y="2825971"/>
            <a:ext cx="8290560" cy="145851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  <p:sp>
        <p:nvSpPr>
          <p:cNvPr id="8" name="Shape" descr="d1b61274-211a-4916-aaac-9b90d09826b4 Shape"/>
          <p:cNvSpPr/>
          <p:nvPr/>
        </p:nvSpPr>
        <p:spPr>
          <a:xfrm flipH="1">
            <a:off x="319725" y="315683"/>
            <a:ext cx="38100" cy="366712"/>
          </a:xfrm>
          <a:prstGeom prst="rect">
            <a:avLst/>
          </a:prstGeom>
          <a:solidFill>
            <a:srgbClr val="0B2943"/>
          </a:solidFill>
          <a:ln w="19050">
            <a:solidFill>
              <a:srgbClr val="0B2943"/>
            </a:solidFill>
            <a:prstDash val="solid"/>
          </a:ln>
        </p:spPr>
      </p:sp>
      <p:pic>
        <p:nvPicPr>
          <p:cNvPr id="9" name="Cygnal-Logo-RGB-Horizontal_Full MH" descr="135c3b60-5f0d-4014-9ebf-952dc2e00f1c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1500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492471"/>
            <a:ext cx="4309534" cy="6219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" y="2114461"/>
            <a:ext cx="4309534" cy="38415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693" y="1492471"/>
            <a:ext cx="4311227" cy="6219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693" y="2114461"/>
            <a:ext cx="4311227" cy="38415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  <p:pic>
        <p:nvPicPr>
          <p:cNvPr id="6" name="Picture7" descr="dfec1078-e510-47e2-8ba3-b314816de023 Picture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6667500"/>
          </a:xfrm>
          <a:prstGeom prst="rect">
            <a:avLst/>
          </a:prstGeom>
        </p:spPr>
      </p:pic>
      <p:sp>
        <p:nvSpPr>
          <p:cNvPr id="7" name="Shape" descr="9c52058b-f8d9-41c3-8c2c-d04b8f67f233 Shape"/>
          <p:cNvSpPr/>
          <p:nvPr/>
        </p:nvSpPr>
        <p:spPr>
          <a:xfrm>
            <a:off x="3638779" y="-9285"/>
            <a:ext cx="2474065" cy="575657"/>
          </a:xfrm>
          <a:prstGeom prst="rect">
            <a:avLst/>
          </a:prstGeom>
          <a:solidFill>
            <a:srgbClr val="ED7D31"/>
          </a:solidFill>
          <a:ln w="1905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8" name="Shape" descr="f5572a5f-adbd-4940-bfd5-8efda28ccdcf Shape"/>
          <p:cNvSpPr/>
          <p:nvPr/>
        </p:nvSpPr>
        <p:spPr>
          <a:xfrm>
            <a:off x="0" y="2423329"/>
            <a:ext cx="9751623" cy="1810533"/>
          </a:xfrm>
          <a:prstGeom prst="rect">
            <a:avLst/>
          </a:prstGeom>
          <a:solidFill>
            <a:srgbClr val="0B2943"/>
          </a:solidFill>
          <a:ln w="1905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9" name="Cygnal-Logo-RGB-Vertical_Rev_White" descr="0dbb1c53-71d2-45a5-87ee-871a7f20be5d Cygnal-Logo-RGB-Vertical_Rev_Whit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13" y="2814638"/>
            <a:ext cx="1685925" cy="1038225"/>
          </a:xfrm>
          <a:prstGeom prst="rect">
            <a:avLst/>
          </a:prstGeom>
        </p:spPr>
      </p:pic>
      <p:sp>
        <p:nvSpPr>
          <p:cNvPr id="10" name="Shape" descr="adf8d14d-aa61-47bf-9be2-d8de8e7223b8 Shape"/>
          <p:cNvSpPr/>
          <p:nvPr/>
        </p:nvSpPr>
        <p:spPr>
          <a:xfrm>
            <a:off x="3143250" y="2562225"/>
            <a:ext cx="7613" cy="1541275"/>
          </a:xfrm>
          <a:prstGeom prst="straightConnector1">
            <a:avLst/>
          </a:prstGeom>
          <a:solidFill>
            <a:srgbClr val="FFFFFF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  <p:sp>
        <p:nvSpPr>
          <p:cNvPr id="8" name="Shape" descr="7600a164-5fe9-4721-8f28-403c235848ba Shape"/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Cygnal-Logo-RGB-Horizontal_Full MH" descr="53f29a3e-c84e-4dc8-87d6-213843b1ccab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74" y="4667250"/>
            <a:ext cx="5852160" cy="5509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774" y="595753"/>
            <a:ext cx="5852160" cy="4000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774" y="5218245"/>
            <a:ext cx="5852160" cy="7825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98-752A-41AA-8E49-92F26D0026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267009"/>
            <a:ext cx="8778240" cy="111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555750"/>
            <a:ext cx="8778240" cy="440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680" y="6179784"/>
            <a:ext cx="2275840" cy="354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38F12-06BF-472D-95F1-992773FBDEC8}" type="datetimeFigureOut">
              <a:t>1/13/2026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179784"/>
            <a:ext cx="3088640" cy="354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080" y="6179784"/>
            <a:ext cx="2275840" cy="354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ED098-752A-41AA-8E49-92F26D002647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39.emf"/><Relationship Id="rId7" Type="http://schemas.openxmlformats.org/officeDocument/2006/relationships/image" Target="../media/image143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11" Type="http://schemas.openxmlformats.org/officeDocument/2006/relationships/image" Target="../media/image147.emf"/><Relationship Id="rId5" Type="http://schemas.openxmlformats.org/officeDocument/2006/relationships/image" Target="../media/image141.emf"/><Relationship Id="rId10" Type="http://schemas.openxmlformats.org/officeDocument/2006/relationships/image" Target="../media/image146.emf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anuary 9, 2026" descr="37bd410a-53b1-435e-8a07-4b9232b332ed January 9, 2026"/>
          <p:cNvSpPr/>
          <p:nvPr/>
        </p:nvSpPr>
        <p:spPr>
          <a:xfrm>
            <a:off x="3686175" y="95250"/>
            <a:ext cx="2381250" cy="3238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800" b="0" i="0" u="none" strike="noStrike">
                <a:solidFill>
                  <a:srgbClr val="FFFFFF"/>
                </a:solidFill>
                <a:latin typeface="Arial"/>
              </a:rPr>
              <a:t>January 9, 2026</a:t>
            </a:r>
          </a:p>
        </p:txBody>
      </p:sp>
      <p:sp>
        <p:nvSpPr>
          <p:cNvPr id="3" name="Survey of Likely ..." descr="fd8605ef-4880-4cf4-aba8-ee43527b5f5f Survey of Likely ..."/>
          <p:cNvSpPr/>
          <p:nvPr/>
        </p:nvSpPr>
        <p:spPr>
          <a:xfrm>
            <a:off x="3209925" y="2800350"/>
            <a:ext cx="6381750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2400" b="0" i="0" u="none" strike="noStrike">
                <a:solidFill>
                  <a:srgbClr val="FFFFFF"/>
                </a:solidFill>
                <a:latin typeface="Arial"/>
              </a:rPr>
              <a:t>Survey of Likely 2026 General Election Voters</a:t>
            </a:r>
          </a:p>
          <a:p>
            <a:pPr marL="0" lvl="0" indent="0" algn="ctr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FFFFFF"/>
                </a:solidFill>
                <a:latin typeface="Arial"/>
              </a:rPr>
              <a:t>National</a:t>
            </a:r>
          </a:p>
        </p:txBody>
      </p:sp>
      <p:sp>
        <p:nvSpPr>
          <p:cNvPr id="4" name="January 7 – 8, 20..." descr="2d6b617c-d3f7-4929-bbc2-823aa7cb65a8 January 7 – 8, 20..."/>
          <p:cNvSpPr/>
          <p:nvPr/>
        </p:nvSpPr>
        <p:spPr>
          <a:xfrm>
            <a:off x="3209925" y="3676650"/>
            <a:ext cx="6381750" cy="2000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100" b="0" i="0" u="none" strike="noStrike">
                <a:solidFill>
                  <a:srgbClr val="FFFFFF"/>
                </a:solidFill>
                <a:latin typeface="Arial"/>
              </a:rPr>
              <a:t>January 7 – 8, 2026 | n=1500 | ±2.51%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Top Priority (Dec '25 to Jan '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T..." descr="e5b43a1e-cf70-42e3-8e43-148d9124c172 Percent Change: T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Top Priority (Dec '25 to Jan '26)</a:t>
            </a:r>
          </a:p>
        </p:txBody>
      </p:sp>
      <p:pic>
        <p:nvPicPr>
          <p:cNvPr id="3" name="chart.32" descr="c384ee25-e47c-4d48-834c-830bea941ddd chart.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66812"/>
            <a:ext cx="9096375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8E9E-868C-B14D-1BF9-0D72B57AC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8EAFB4DF-FDCC-5E14-4449-D896279723E8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7C009CAD-DB38-9BD0-2565-EF95987412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3EC20FFC-B92A-1D2A-5438-EF3412D0816D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51F36E-780F-4D92-619B-6A293C524071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268EFD-27EE-4849-8F34-BF747B5E7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69" b="3449"/>
          <a:stretch>
            <a:fillRect/>
          </a:stretch>
        </p:blipFill>
        <p:spPr>
          <a:xfrm>
            <a:off x="285750" y="1173213"/>
            <a:ext cx="9213151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680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5A36F-0CF8-5870-83FB-FC7FE316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99C4CD4C-32CE-E27F-AED8-5580E4FB4C0A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B6C4792A-7736-7A56-3D6D-1331D0CBB8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153F0309-1294-9567-512F-84F8549B43E9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0A870B-4E78-0FEB-180C-C5B3CAED78BB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875FD1-A3DA-41C9-BB3E-FC144F9CD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543" b="158"/>
          <a:stretch>
            <a:fillRect/>
          </a:stretch>
        </p:blipFill>
        <p:spPr>
          <a:xfrm>
            <a:off x="285750" y="1173213"/>
            <a:ext cx="9213151" cy="39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58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em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mographics" descr="676b641e-757b-49cb-9d9a-92c77841a098 Demographics"/>
          <p:cNvSpPr/>
          <p:nvPr/>
        </p:nvSpPr>
        <p:spPr>
          <a:xfrm>
            <a:off x="523875" y="266700"/>
            <a:ext cx="871537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000000"/>
                </a:solidFill>
                <a:latin typeface="Arial"/>
              </a:rPr>
              <a:t>Demographics</a:t>
            </a:r>
          </a:p>
        </p:txBody>
      </p:sp>
      <p:pic>
        <p:nvPicPr>
          <p:cNvPr id="3" name="number.widget.2" descr="cef460d6-cd65-47be-8fd0-150fdda2c232 number.widget.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588" y="1143000"/>
            <a:ext cx="571500" cy="1238250"/>
          </a:xfrm>
          <a:prstGeom prst="rect">
            <a:avLst/>
          </a:prstGeom>
        </p:spPr>
      </p:pic>
      <p:sp>
        <p:nvSpPr>
          <p:cNvPr id="4" name="Sex" descr="fecaa2f8-28a0-4b64-a4be-e25a6ce93a7c Sex"/>
          <p:cNvSpPr/>
          <p:nvPr/>
        </p:nvSpPr>
        <p:spPr>
          <a:xfrm>
            <a:off x="495300" y="857250"/>
            <a:ext cx="2190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Sex</a:t>
            </a:r>
          </a:p>
        </p:txBody>
      </p:sp>
      <p:sp>
        <p:nvSpPr>
          <p:cNvPr id="5" name="Age Range" descr="45f69d28-1ed5-4809-9790-9c8d31bd896e Age Range"/>
          <p:cNvSpPr/>
          <p:nvPr/>
        </p:nvSpPr>
        <p:spPr>
          <a:xfrm>
            <a:off x="3563541" y="862012"/>
            <a:ext cx="2190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Age Range</a:t>
            </a:r>
          </a:p>
        </p:txBody>
      </p:sp>
      <p:sp>
        <p:nvSpPr>
          <p:cNvPr id="6" name="dynamic.text.3" descr="b5e3fbd3-9cca-4be7-a0a5-51230bd6c377 dynamic.text.3"/>
          <p:cNvSpPr/>
          <p:nvPr/>
        </p:nvSpPr>
        <p:spPr>
          <a:xfrm>
            <a:off x="2012156" y="1895475"/>
            <a:ext cx="790575" cy="638175"/>
          </a:xfrm>
          <a:prstGeom prst="rect">
            <a:avLst/>
          </a:prstGeom>
          <a:noFill/>
        </p:spPr>
        <p:txBody>
          <a:bodyPr lIns="133350" tIns="133350" rIns="133350" bIns="133350" anchor="t">
            <a:noAutofit/>
          </a:bodyPr>
          <a:lstStyle/>
          <a:p>
            <a:pPr algn="l">
              <a:buNone/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pPr>
            <a:r>
              <a:t>46.4% Male</a:t>
            </a:r>
          </a:p>
        </p:txBody>
      </p:sp>
      <p:pic>
        <p:nvPicPr>
          <p:cNvPr id="7" name="Age Range" descr="5a66f55d-202c-4828-bb05-cfdc7f130b6d Age Ran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541" y="1081100"/>
            <a:ext cx="2381250" cy="1390626"/>
          </a:xfrm>
          <a:prstGeom prst="rect">
            <a:avLst/>
          </a:prstGeom>
        </p:spPr>
      </p:pic>
      <p:sp>
        <p:nvSpPr>
          <p:cNvPr id="8" name="dynamic.text.4" descr="b4bbe7a8-53c7-46bb-8912-681409909f14 dynamic.text.4"/>
          <p:cNvSpPr/>
          <p:nvPr/>
        </p:nvSpPr>
        <p:spPr>
          <a:xfrm>
            <a:off x="892969" y="1905000"/>
            <a:ext cx="790575" cy="638175"/>
          </a:xfrm>
          <a:prstGeom prst="rect">
            <a:avLst/>
          </a:prstGeom>
          <a:noFill/>
        </p:spPr>
        <p:txBody>
          <a:bodyPr lIns="133350" tIns="133350" rIns="133350" bIns="133350" anchor="t">
            <a:noAutofit/>
          </a:bodyPr>
          <a:lstStyle/>
          <a:p>
            <a:pPr algn="l">
              <a:buNone/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pPr>
            <a:r>
              <a:t>53.6% Female</a:t>
            </a:r>
          </a:p>
        </p:txBody>
      </p:sp>
      <p:pic>
        <p:nvPicPr>
          <p:cNvPr id="9" name="blackboard" descr="7f12a9aa-ad6c-4eff-9320-0ee2520136bb blackboar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9741" y="2914650"/>
            <a:ext cx="952500" cy="952500"/>
          </a:xfrm>
          <a:prstGeom prst="rect">
            <a:avLst/>
          </a:prstGeom>
        </p:spPr>
      </p:pic>
      <p:sp>
        <p:nvSpPr>
          <p:cNvPr id="10" name="dynamic.text.5" descr="510e9911-0562-46e4-a835-7d0cf47ebcc7 dynamic.text.5"/>
          <p:cNvSpPr/>
          <p:nvPr/>
        </p:nvSpPr>
        <p:spPr>
          <a:xfrm>
            <a:off x="3634979" y="3050381"/>
            <a:ext cx="952500" cy="657225"/>
          </a:xfrm>
          <a:prstGeom prst="rect">
            <a:avLst/>
          </a:prstGeom>
          <a:noFill/>
        </p:spPr>
        <p:txBody>
          <a:bodyPr lIns="133350" tIns="133350" rIns="133350" bIns="133350" anchor="t">
            <a:noAutofit/>
          </a:bodyPr>
          <a:lstStyle/>
          <a:p>
            <a:pPr algn="ctr">
              <a:buNone/>
              <a:defRPr sz="1600" b="1" i="0" u="none" strike="noStrike" kern="1200" baseline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pPr>
            <a:r>
              <a:t>45.5%</a:t>
            </a:r>
          </a:p>
        </p:txBody>
      </p:sp>
      <p:sp>
        <p:nvSpPr>
          <p:cNvPr id="11" name="have at least a C..." descr="f202c656-7514-48b0-bd83-e59be5187d2f have at least a C..."/>
          <p:cNvSpPr/>
          <p:nvPr/>
        </p:nvSpPr>
        <p:spPr>
          <a:xfrm>
            <a:off x="4658917" y="3176588"/>
            <a:ext cx="1247775" cy="3524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have at least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a College degree</a:t>
            </a:r>
          </a:p>
        </p:txBody>
      </p:sp>
      <p:pic>
        <p:nvPicPr>
          <p:cNvPr id="12" name="Partisanship by Response - Demog" descr="48e6b182-d168-4184-b92b-f868691138e1 Partisanship by Response - Demo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588" y="4602956"/>
            <a:ext cx="2381250" cy="1381125"/>
          </a:xfrm>
          <a:prstGeom prst="rect">
            <a:avLst/>
          </a:prstGeom>
        </p:spPr>
      </p:pic>
      <p:sp>
        <p:nvSpPr>
          <p:cNvPr id="13" name="Household Income" descr="2c251107-4406-49dd-b68e-77934723331a Household Income"/>
          <p:cNvSpPr/>
          <p:nvPr/>
        </p:nvSpPr>
        <p:spPr>
          <a:xfrm>
            <a:off x="6638926" y="862012"/>
            <a:ext cx="2190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Household Income</a:t>
            </a:r>
          </a:p>
        </p:txBody>
      </p:sp>
      <p:sp>
        <p:nvSpPr>
          <p:cNvPr id="14" name="Education" descr="b2642029-416b-4dfa-aea8-63120fac4e4f Education"/>
          <p:cNvSpPr/>
          <p:nvPr/>
        </p:nvSpPr>
        <p:spPr>
          <a:xfrm>
            <a:off x="3563303" y="2619375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Education</a:t>
            </a:r>
          </a:p>
        </p:txBody>
      </p:sp>
      <p:sp>
        <p:nvSpPr>
          <p:cNvPr id="15" name="Partisanship" descr="2f3f0ff0-e478-466a-b7a4-ddacbf0c13cd Partisanship"/>
          <p:cNvSpPr/>
          <p:nvPr/>
        </p:nvSpPr>
        <p:spPr>
          <a:xfrm>
            <a:off x="495300" y="4381500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Partisanship</a:t>
            </a:r>
          </a:p>
        </p:txBody>
      </p:sp>
      <p:sp>
        <p:nvSpPr>
          <p:cNvPr id="16" name="Ideology" descr="ecef3a4a-8be8-4976-bfc6-535fbbf31892 Ideology"/>
          <p:cNvSpPr/>
          <p:nvPr/>
        </p:nvSpPr>
        <p:spPr>
          <a:xfrm>
            <a:off x="3563303" y="4381500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Ideology</a:t>
            </a:r>
          </a:p>
        </p:txBody>
      </p:sp>
      <p:sp>
        <p:nvSpPr>
          <p:cNvPr id="17" name="r.output.3" descr="a9878940-9fe9-4782-a4fd-20d05a1a907f r.output.3"/>
          <p:cNvSpPr/>
          <p:nvPr/>
        </p:nvSpPr>
        <p:spPr>
          <a:xfrm>
            <a:off x="285750" y="6038850"/>
            <a:ext cx="2705100" cy="438150"/>
          </a:xfrm>
          <a:prstGeom prst="rect">
            <a:avLst/>
          </a:prstGeom>
          <a:noFill/>
        </p:spPr>
        <p:txBody>
          <a:bodyPr lIns="133350" tIns="133350" rIns="133350" bIns="133350" anchor="t">
            <a:noAutofit/>
          </a:bodyPr>
          <a:lstStyle/>
          <a:p>
            <a:pPr algn="l">
              <a:buNone/>
              <a:defRPr sz="900" b="0" i="0" u="none" strike="noStrike" kern="1200" baseline="0">
                <a:solidFill>
                  <a:srgbClr val="808080"/>
                </a:solidFill>
                <a:latin typeface="Arial"/>
                <a:ea typeface="+mn-ea"/>
                <a:cs typeface="+mn-cs"/>
              </a:defRPr>
            </a:pPr>
            <a:r>
              <a:t> Total sample size: 1500</a:t>
            </a:r>
          </a:p>
        </p:txBody>
      </p:sp>
      <p:pic>
        <p:nvPicPr>
          <p:cNvPr id="18" name="table.Income.by.Response.3" descr="adc810d7-f779-4577-b527-3d30523eb690 table.Income.by.Response.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688" y="1162050"/>
            <a:ext cx="2371725" cy="1219200"/>
          </a:xfrm>
          <a:prstGeom prst="rect">
            <a:avLst/>
          </a:prstGeom>
        </p:spPr>
      </p:pic>
      <p:pic>
        <p:nvPicPr>
          <p:cNvPr id="19" name="Ideology" descr="bad308f4-76eb-4a47-ac99-c8c22dc5883d Ideology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303" y="4600621"/>
            <a:ext cx="2381250" cy="1381033"/>
          </a:xfrm>
          <a:prstGeom prst="rect">
            <a:avLst/>
          </a:prstGeom>
        </p:spPr>
      </p:pic>
      <p:sp>
        <p:nvSpPr>
          <p:cNvPr id="20" name="Geo - Region" descr="f8ccf267-9373-42bc-b2ee-8ada6751194d Geo - Region"/>
          <p:cNvSpPr/>
          <p:nvPr/>
        </p:nvSpPr>
        <p:spPr>
          <a:xfrm>
            <a:off x="495300" y="2619375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Geo - Region</a:t>
            </a:r>
          </a:p>
        </p:txBody>
      </p:sp>
      <p:pic>
        <p:nvPicPr>
          <p:cNvPr id="21" name="Community Type" descr="ed0e6b26-a888-43af-9dbb-4a9a163f47c6 Community Type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38925" y="4600575"/>
            <a:ext cx="2381250" cy="1362075"/>
          </a:xfrm>
          <a:prstGeom prst="rect">
            <a:avLst/>
          </a:prstGeom>
        </p:spPr>
      </p:pic>
      <p:sp>
        <p:nvSpPr>
          <p:cNvPr id="22" name="Community Type" descr="89cd814b-d670-4469-a664-7b69bea0bfd1 Community Type"/>
          <p:cNvSpPr/>
          <p:nvPr/>
        </p:nvSpPr>
        <p:spPr>
          <a:xfrm>
            <a:off x="6638925" y="4381500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Community Type</a:t>
            </a:r>
          </a:p>
        </p:txBody>
      </p:sp>
      <p:pic>
        <p:nvPicPr>
          <p:cNvPr id="23" name="number.widget.5" descr="0a860e89-0aa2-45e5-9ce4-f48ad965f4a3 number.widget.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09725" y="1143000"/>
            <a:ext cx="571500" cy="1238250"/>
          </a:xfrm>
          <a:prstGeom prst="rect">
            <a:avLst/>
          </a:prstGeom>
        </p:spPr>
      </p:pic>
      <p:sp>
        <p:nvSpPr>
          <p:cNvPr id="24" name="dynamic.text.11" descr="c836b670-293b-4daf-94af-92abbfa49e92 dynamic.text.11"/>
          <p:cNvSpPr/>
          <p:nvPr/>
        </p:nvSpPr>
        <p:spPr>
          <a:xfrm>
            <a:off x="3552825" y="3752850"/>
            <a:ext cx="2200275" cy="466725"/>
          </a:xfrm>
          <a:prstGeom prst="rect">
            <a:avLst/>
          </a:prstGeom>
          <a:noFill/>
        </p:spPr>
        <p:txBody>
          <a:bodyPr lIns="133350" tIns="133350" rIns="133350" bIns="133350" anchor="t">
            <a:noAutofit/>
          </a:bodyPr>
          <a:lstStyle/>
          <a:p>
            <a:pPr algn="l">
              <a:buNone/>
              <a:defRPr sz="1000" b="0" i="1" u="none" strike="noStrike" kern="1200" baseline="0">
                <a:solidFill>
                  <a:srgbClr val="808080"/>
                </a:solidFill>
                <a:latin typeface="Arial"/>
                <a:ea typeface="+mn-ea"/>
                <a:cs typeface="+mn-cs"/>
              </a:defRPr>
            </a:pPr>
            <a:r>
              <a:t>53.9% have no college degree</a:t>
            </a:r>
          </a:p>
        </p:txBody>
      </p:sp>
      <p:pic>
        <p:nvPicPr>
          <p:cNvPr id="25" name="viz.Race.Ethnicity" descr="f863fb9f-ba7e-4b86-bad3-4075e06cd10d viz.Race.Ethnicity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42828" y="2847975"/>
            <a:ext cx="2381064" cy="1362075"/>
          </a:xfrm>
          <a:prstGeom prst="rect">
            <a:avLst/>
          </a:prstGeom>
        </p:spPr>
      </p:pic>
      <p:sp>
        <p:nvSpPr>
          <p:cNvPr id="26" name="Race/Ethnicity" descr="76f9c532-50c9-4d61-800a-486b97aa0d47 Race/Ethnicity"/>
          <p:cNvSpPr/>
          <p:nvPr/>
        </p:nvSpPr>
        <p:spPr>
          <a:xfrm>
            <a:off x="6642496" y="2624138"/>
            <a:ext cx="23812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28445C"/>
                </a:solidFill>
                <a:latin typeface="Arial"/>
              </a:rPr>
              <a:t>Race/Ethnicity</a:t>
            </a:r>
          </a:p>
        </p:txBody>
      </p:sp>
      <p:pic>
        <p:nvPicPr>
          <p:cNvPr id="27" name="Geo - Region" descr="8166da34-69de-4fb5-b311-9f69ed79f1a0 Geo - Region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3963" y="2847975"/>
            <a:ext cx="2381064" cy="136207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s Source Custom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NER Custom (For News Sources) by News Source Custom Social Media Streaming" descr="79db1c46-ba87-4eb4-a813-0a8c3fc96ad2 BANNER Custom (For News Sources) by News Source Custom Social Media Streami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276813"/>
            <a:ext cx="9525000" cy="6191250"/>
          </a:xfrm>
          <a:prstGeom prst="rect">
            <a:avLst/>
          </a:prstGeom>
        </p:spPr>
      </p:pic>
      <p:sp>
        <p:nvSpPr>
          <p:cNvPr id="3" name="Shape" descr="a2387ff8-5570-4975-9a40-7412036ff1b1 Shape"/>
          <p:cNvSpPr/>
          <p:nvPr/>
        </p:nvSpPr>
        <p:spPr>
          <a:xfrm flipV="1">
            <a:off x="209550" y="18097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4" name="Shape" descr="bdff46f4-44aa-4877-abbc-5e421a803ada Shape"/>
          <p:cNvSpPr/>
          <p:nvPr/>
        </p:nvSpPr>
        <p:spPr>
          <a:xfrm flipV="1">
            <a:off x="209550" y="251460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5" name="Shape" descr="aa6af0f8-f90d-4767-8606-350b0070a3d0 Shape"/>
          <p:cNvSpPr/>
          <p:nvPr/>
        </p:nvSpPr>
        <p:spPr>
          <a:xfrm flipV="1">
            <a:off x="209550" y="32194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6" name="Shape" descr="7ce1d8e9-3d98-447e-bc78-f2fb44a5db17 Shape"/>
          <p:cNvSpPr/>
          <p:nvPr/>
        </p:nvSpPr>
        <p:spPr>
          <a:xfrm flipV="1">
            <a:off x="209550" y="42862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7" name="Streaming app(s)" descr="47ace42e-b5d4-4dd1-a272-eeb214a8880b Streaming app(s)"/>
          <p:cNvSpPr/>
          <p:nvPr/>
        </p:nvSpPr>
        <p:spPr>
          <a:xfrm>
            <a:off x="1143000" y="523875"/>
            <a:ext cx="1428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000000"/>
                </a:solidFill>
                <a:latin typeface="Arial"/>
              </a:rPr>
              <a:t>Streaming app(s)</a:t>
            </a:r>
          </a:p>
        </p:txBody>
      </p:sp>
      <p:sp>
        <p:nvSpPr>
          <p:cNvPr id="8" name="TikTok" descr="9724d057-1368-4640-878c-a6067bfed646 TikTok"/>
          <p:cNvSpPr/>
          <p:nvPr/>
        </p:nvSpPr>
        <p:spPr>
          <a:xfrm>
            <a:off x="2809875" y="523875"/>
            <a:ext cx="1428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000000"/>
                </a:solidFill>
                <a:latin typeface="Arial"/>
              </a:rPr>
              <a:t>TikTok</a:t>
            </a:r>
          </a:p>
        </p:txBody>
      </p:sp>
      <p:sp>
        <p:nvSpPr>
          <p:cNvPr id="9" name="Facebook" descr="bd35e95d-d03c-4da2-bab3-786fe0b2b498 Facebook"/>
          <p:cNvSpPr/>
          <p:nvPr/>
        </p:nvSpPr>
        <p:spPr>
          <a:xfrm>
            <a:off x="4476750" y="523875"/>
            <a:ext cx="1428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000000"/>
                </a:solidFill>
                <a:latin typeface="Arial"/>
              </a:rPr>
              <a:t>Facebook</a:t>
            </a:r>
          </a:p>
        </p:txBody>
      </p:sp>
      <p:sp>
        <p:nvSpPr>
          <p:cNvPr id="10" name="Twitter/ X" descr="9e0e30a8-5988-49ab-9e11-477ca8163a75 Twitter/ X"/>
          <p:cNvSpPr/>
          <p:nvPr/>
        </p:nvSpPr>
        <p:spPr>
          <a:xfrm>
            <a:off x="6143625" y="523875"/>
            <a:ext cx="1428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000000"/>
                </a:solidFill>
                <a:latin typeface="Arial"/>
              </a:rPr>
              <a:t>Twitter/ X</a:t>
            </a:r>
          </a:p>
        </p:txBody>
      </p:sp>
      <p:sp>
        <p:nvSpPr>
          <p:cNvPr id="11" name="YouTube" descr="7c23a179-933a-4a5c-b706-61f2c09348c6 YouTube"/>
          <p:cNvSpPr/>
          <p:nvPr/>
        </p:nvSpPr>
        <p:spPr>
          <a:xfrm>
            <a:off x="7810500" y="523875"/>
            <a:ext cx="1428750" cy="2190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1200" b="1" i="0" u="none" strike="noStrike">
                <a:solidFill>
                  <a:srgbClr val="000000"/>
                </a:solidFill>
                <a:latin typeface="Arial"/>
              </a:rPr>
              <a:t>YouTube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s Source Custom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NER Custom (For News Sources) by News Source Custom (Demogs)" descr="ca11dae6-66c0-46d5-b5b6-6b6808b6da4b BANNER Custom (For News Sources) by News Source Custom (Demogs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276813"/>
            <a:ext cx="9525000" cy="6191250"/>
          </a:xfrm>
          <a:prstGeom prst="rect">
            <a:avLst/>
          </a:prstGeom>
        </p:spPr>
      </p:pic>
      <p:sp>
        <p:nvSpPr>
          <p:cNvPr id="3" name="Shape" descr="e5ab7391-46ef-4c02-a488-1e73648cb048 Shape"/>
          <p:cNvSpPr/>
          <p:nvPr/>
        </p:nvSpPr>
        <p:spPr>
          <a:xfrm flipV="1">
            <a:off x="209550" y="18097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4" name="Shape" descr="7f8f2f7d-27d1-489e-8f4c-a605ca6a3b51 Shape"/>
          <p:cNvSpPr/>
          <p:nvPr/>
        </p:nvSpPr>
        <p:spPr>
          <a:xfrm flipV="1">
            <a:off x="209550" y="251460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5" name="Shape" descr="dcca40c2-a7b5-45b3-b7e4-48def42ffba3 Shape"/>
          <p:cNvSpPr/>
          <p:nvPr/>
        </p:nvSpPr>
        <p:spPr>
          <a:xfrm flipV="1">
            <a:off x="209550" y="32194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6" name="Shape" descr="1a1fe4a4-78d2-47ba-af87-53debc7ca307 Shape"/>
          <p:cNvSpPr/>
          <p:nvPr/>
        </p:nvSpPr>
        <p:spPr>
          <a:xfrm flipV="1">
            <a:off x="209550" y="4286250"/>
            <a:ext cx="9334500" cy="23519"/>
          </a:xfrm>
          <a:prstGeom prst="straightConnector1">
            <a:avLst/>
          </a:prstGeom>
          <a:solidFill>
            <a:srgbClr val="868686"/>
          </a:solidFill>
          <a:ln w="9525">
            <a:solidFill>
              <a:srgbClr val="868686"/>
            </a:solidFill>
            <a:prstDash val="dot"/>
          </a:ln>
        </p:spPr>
        <p:txBody>
          <a:bodyPr/>
          <a:lstStyle/>
          <a:p>
            <a:endParaRPr lang="en-PH"/>
          </a:p>
        </p:txBody>
      </p:sp>
      <p:sp>
        <p:nvSpPr>
          <p:cNvPr id="7" name="National TV news" descr="be64b957-9c5a-41bf-bdd7-a69acb816787 National TV news"/>
          <p:cNvSpPr/>
          <p:nvPr/>
        </p:nvSpPr>
        <p:spPr>
          <a:xfrm>
            <a:off x="114300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National</a:t>
            </a:r>
            <a:br>
              <a:rPr/>
            </a:b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TV news</a:t>
            </a:r>
          </a:p>
        </p:txBody>
      </p:sp>
      <p:sp>
        <p:nvSpPr>
          <p:cNvPr id="8" name="Local TV News" descr="828cb78b-c73d-416d-9b08-c43111c0b45e Local TV News"/>
          <p:cNvSpPr/>
          <p:nvPr/>
        </p:nvSpPr>
        <p:spPr>
          <a:xfrm>
            <a:off x="219075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Local</a:t>
            </a:r>
            <a:br>
              <a:rPr/>
            </a:b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TV News</a:t>
            </a:r>
          </a:p>
        </p:txBody>
      </p:sp>
      <p:sp>
        <p:nvSpPr>
          <p:cNvPr id="9" name="Cable news" descr="eb2a06f5-bfa8-44c2-b484-603ae10f496f Cable news"/>
          <p:cNvSpPr/>
          <p:nvPr/>
        </p:nvSpPr>
        <p:spPr>
          <a:xfrm>
            <a:off x="323850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﻿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Cable news</a:t>
            </a:r>
          </a:p>
        </p:txBody>
      </p:sp>
      <p:sp>
        <p:nvSpPr>
          <p:cNvPr id="10" name="Streaming app(s)" descr="32c6a651-e714-4a6f-90df-1379e7430f67 Streaming app(s)"/>
          <p:cNvSpPr/>
          <p:nvPr/>
        </p:nvSpPr>
        <p:spPr>
          <a:xfrm>
            <a:off x="428625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Streaming</a:t>
            </a:r>
            <a:br>
              <a:rPr/>
            </a:b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app(s)</a:t>
            </a:r>
          </a:p>
        </p:txBody>
      </p:sp>
      <p:sp>
        <p:nvSpPr>
          <p:cNvPr id="11" name="Social Media" descr="004eaee0-8de6-4bbe-8f74-09f4ac0993e3 Social Media"/>
          <p:cNvSpPr/>
          <p:nvPr/>
        </p:nvSpPr>
        <p:spPr>
          <a:xfrm>
            <a:off x="5324475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﻿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Social Media</a:t>
            </a:r>
          </a:p>
        </p:txBody>
      </p:sp>
      <p:sp>
        <p:nvSpPr>
          <p:cNvPr id="12" name="Newspaper" descr="0ee6059e-0de7-4a57-b6a6-a60cf66eab50 Newspaper"/>
          <p:cNvSpPr/>
          <p:nvPr/>
        </p:nvSpPr>
        <p:spPr>
          <a:xfrm>
            <a:off x="638175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﻿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Newspaper</a:t>
            </a:r>
          </a:p>
        </p:txBody>
      </p:sp>
      <p:sp>
        <p:nvSpPr>
          <p:cNvPr id="13" name="Talk radio" descr="cf49d406-4df4-4817-900e-e72ffc829807 Talk radio"/>
          <p:cNvSpPr/>
          <p:nvPr/>
        </p:nvSpPr>
        <p:spPr>
          <a:xfrm>
            <a:off x="742950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﻿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Talk radio</a:t>
            </a:r>
          </a:p>
        </p:txBody>
      </p:sp>
      <p:sp>
        <p:nvSpPr>
          <p:cNvPr id="14" name="Podcasts" descr="2acd02dd-6847-40b5-bdb5-263589c9bd73 Podcasts"/>
          <p:cNvSpPr/>
          <p:nvPr/>
        </p:nvSpPr>
        <p:spPr>
          <a:xfrm>
            <a:off x="8477250" y="428625"/>
            <a:ext cx="847725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0" u="none" strike="noStrike">
                <a:solidFill>
                  <a:srgbClr val="000000"/>
                </a:solidFill>
                <a:latin typeface="Arial"/>
              </a:rPr>
              <a:t>﻿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1" i="0" u="none" strike="noStrike">
                <a:solidFill>
                  <a:srgbClr val="000000"/>
                </a:solidFill>
                <a:latin typeface="Arial"/>
              </a:rPr>
              <a:t>Podcasts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s Source Custom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t.3" descr="f8929116-fa88-43ae-9108-1b6d17e29371 chart.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81000"/>
            <a:ext cx="909637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: Vote Meth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te Method" descr="dc955e89-8fc6-404d-a8e3-75aa22aa241a Vote Method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Vote Method</a:t>
            </a:r>
          </a:p>
        </p:txBody>
      </p:sp>
      <p:sp>
        <p:nvSpPr>
          <p:cNvPr id="3" name="How do you plan t..." descr="c8e6a74e-f074-4e6f-8bbf-c737118f7b10 How do you plan t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do you plan to vote in the November 2026 general election for U.S. Congress and state offices?</a:t>
            </a:r>
          </a:p>
        </p:txBody>
      </p:sp>
      <p:pic>
        <p:nvPicPr>
          <p:cNvPr id="4" name="chart.13" descr="63927cfe-0ba7-4778-b608-0b96c8fb5273 chart.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ote Method Stacked" descr="832b1333-09a2-4cee-9abd-34dfdeb3cd12 Vote Method Stacke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Vote Method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Vote Method" descr="19a89938-7b57-4529-8971-cf631fa1af4c Trend: Vote Method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Vote Method</a:t>
            </a:r>
          </a:p>
        </p:txBody>
      </p:sp>
      <p:pic>
        <p:nvPicPr>
          <p:cNvPr id="3" name="chart.21" descr="d7e0e1d9-c0de-4d3d-ac2b-3948a0e20a0d chart.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Vote absentee by ..." descr="5aca15b6-e32d-451c-9577-db0ca1a385cc Vote absentee by ..."/>
          <p:cNvSpPr/>
          <p:nvPr/>
        </p:nvSpPr>
        <p:spPr>
          <a:xfrm>
            <a:off x="8334375" y="350520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Vote absentee by mail</a:t>
            </a:r>
          </a:p>
        </p:txBody>
      </p:sp>
      <p:sp>
        <p:nvSpPr>
          <p:cNvPr id="5" name="Vote in-person on..." descr="61286680-05b4-47d7-b370-190c8fd34395 Vote in-person on..."/>
          <p:cNvSpPr/>
          <p:nvPr/>
        </p:nvSpPr>
        <p:spPr>
          <a:xfrm>
            <a:off x="8334375" y="1524000"/>
            <a:ext cx="1247775" cy="2381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Vote in-person on Election Day</a:t>
            </a:r>
          </a:p>
        </p:txBody>
      </p:sp>
      <p:sp>
        <p:nvSpPr>
          <p:cNvPr id="6" name="Vote early in-per..." descr="f233950d-f7ce-4eb4-89a2-7ba040c7a136 Vote early in-per..."/>
          <p:cNvSpPr/>
          <p:nvPr/>
        </p:nvSpPr>
        <p:spPr>
          <a:xfrm>
            <a:off x="8334375" y="2981325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4D9646"/>
                </a:solidFill>
                <a:latin typeface="Arial"/>
              </a:rPr>
              <a:t>Vote early in-person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Vote Meth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V..." descr="fd3fc8a1-fe7a-4461-a398-32b6280d3056 Percent Change: V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Vote Method (Dec '25 to Jan '26)</a:t>
            </a:r>
          </a:p>
        </p:txBody>
      </p:sp>
      <p:pic>
        <p:nvPicPr>
          <p:cNvPr id="3" name="chart.58" descr="d7468137-47d9-482c-b6e1-cce0362f9381 chart.5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: Country Dir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untry Direction" descr="ce66c224-982e-4643-beb8-49e1e00006c7 Country Direction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Country Direction</a:t>
            </a:r>
          </a:p>
        </p:txBody>
      </p:sp>
      <p:sp>
        <p:nvSpPr>
          <p:cNvPr id="3" name="Generally speakin..." descr="b5fef457-ae1f-425b-a7c3-325f770a36d4 Generally speakin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Generally speaking, would you say things in the United States are headed in the right direction or off on the wrong track?</a:t>
            </a:r>
          </a:p>
        </p:txBody>
      </p:sp>
      <p:pic>
        <p:nvPicPr>
          <p:cNvPr id="4" name="chart.28" descr="c125f21f-dc54-4e79-a1fe-bc6146970d1e chart.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22852ef0-2a4e-45de-b2c6-38c16a514077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untry Direction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Country Di..." descr="9a1425a5-15c1-4c4a-ad65-cfd82aa23ae5 Trend: Country Di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Country Direction</a:t>
            </a:r>
          </a:p>
        </p:txBody>
      </p:sp>
      <p:pic>
        <p:nvPicPr>
          <p:cNvPr id="3" name="chart.9" descr="f31ae318-19ff-4f7f-8b80-bd3b19337fca chart.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38" y="1238250"/>
            <a:ext cx="8420100" cy="4667250"/>
          </a:xfrm>
          <a:prstGeom prst="rect">
            <a:avLst/>
          </a:prstGeom>
        </p:spPr>
      </p:pic>
      <p:sp>
        <p:nvSpPr>
          <p:cNvPr id="4" name="Unsure" descr="636e5fc5-361e-4fb1-a229-07fd2184a2f5 Unsure"/>
          <p:cNvSpPr/>
          <p:nvPr/>
        </p:nvSpPr>
        <p:spPr>
          <a:xfrm>
            <a:off x="8477250" y="4741545"/>
            <a:ext cx="1047750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Unsure</a:t>
            </a:r>
          </a:p>
        </p:txBody>
      </p:sp>
      <p:sp>
        <p:nvSpPr>
          <p:cNvPr id="5" name="Wrong track" descr="f9e80b00-89ab-4ffa-be5e-85ca94eb0b6c Wrong track"/>
          <p:cNvSpPr/>
          <p:nvPr/>
        </p:nvSpPr>
        <p:spPr>
          <a:xfrm>
            <a:off x="8477250" y="2266950"/>
            <a:ext cx="1047750" cy="2381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Wrong track</a:t>
            </a:r>
          </a:p>
        </p:txBody>
      </p:sp>
      <p:sp>
        <p:nvSpPr>
          <p:cNvPr id="6" name="Right direction" descr="31fcee0a-999f-4c99-a895-3ad1cea442aa Right direction"/>
          <p:cNvSpPr/>
          <p:nvPr/>
        </p:nvSpPr>
        <p:spPr>
          <a:xfrm>
            <a:off x="8477250" y="2890838"/>
            <a:ext cx="1047750" cy="2381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Right direction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Country Dir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C..." descr="4010d949-9ff6-4ef0-afd9-78ba581df399 Percent Change: C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Country Direction (Dec '25 to Jan '26)</a:t>
            </a:r>
          </a:p>
        </p:txBody>
      </p:sp>
      <p:pic>
        <p:nvPicPr>
          <p:cNvPr id="3" name="chart.60" descr="68435475-7f8f-476c-aac2-be20af9dfbc2 chart.6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5: Generic Bal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neric Ballot" descr="f07f5981-3ae8-437d-9355-813bbe0b91b7 Generic Ballot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Generic Ballot</a:t>
            </a:r>
          </a:p>
        </p:txBody>
      </p:sp>
      <p:sp>
        <p:nvSpPr>
          <p:cNvPr id="3" name="If the election w..." descr="69421a72-a057-4140-ba61-66bc96de2b53 If the election w..."/>
          <p:cNvSpPr/>
          <p:nvPr/>
        </p:nvSpPr>
        <p:spPr>
          <a:xfrm>
            <a:off x="523875" y="6162675"/>
            <a:ext cx="7429500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If the election was held today, and you had to make a choice, would you vote for the Republican or Democratic candidate for</a:t>
            </a:r>
          </a:p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U.S. Congress?</a:t>
            </a:r>
          </a:p>
        </p:txBody>
      </p:sp>
      <p:pic>
        <p:nvPicPr>
          <p:cNvPr id="4" name="chart.45" descr="b5d4c91e-4fd7-46a3-bb8b-d186ba3f9268 chart.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d17e654d-28c4-416d-a9f5-45627cee7819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eneric Ballot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Generic Ba..." descr="da5510fb-73d1-4d96-82eb-bbc212e45477 Trend: Generic Ba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Generic Ballot</a:t>
            </a:r>
          </a:p>
        </p:txBody>
      </p:sp>
      <p:pic>
        <p:nvPicPr>
          <p:cNvPr id="3" name="chart.22" descr="d57d3341-de92-43a2-959f-2677c35ab474 chart.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38" y="1238250"/>
            <a:ext cx="8420100" cy="4667250"/>
          </a:xfrm>
          <a:prstGeom prst="rect">
            <a:avLst/>
          </a:prstGeom>
        </p:spPr>
      </p:pic>
      <p:sp>
        <p:nvSpPr>
          <p:cNvPr id="4" name="Unsure" descr="f7a237c5-70bf-435b-85cf-d864933602bf Unsure"/>
          <p:cNvSpPr/>
          <p:nvPr/>
        </p:nvSpPr>
        <p:spPr>
          <a:xfrm>
            <a:off x="8477250" y="4400550"/>
            <a:ext cx="1200150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Unsure</a:t>
            </a:r>
          </a:p>
        </p:txBody>
      </p:sp>
      <p:sp>
        <p:nvSpPr>
          <p:cNvPr id="5" name="Republican candid..." descr="42550bc7-25c7-4ac4-b5eb-2fc04226f570 Republican candid..."/>
          <p:cNvSpPr/>
          <p:nvPr/>
        </p:nvSpPr>
        <p:spPr>
          <a:xfrm>
            <a:off x="8477250" y="1838325"/>
            <a:ext cx="1200150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Republican candidate</a:t>
            </a:r>
          </a:p>
        </p:txBody>
      </p:sp>
      <p:sp>
        <p:nvSpPr>
          <p:cNvPr id="6" name="Democratic candid..." descr="0d31035d-0682-4510-835c-8d2db29ba3b1 Democratic candid..."/>
          <p:cNvSpPr/>
          <p:nvPr/>
        </p:nvSpPr>
        <p:spPr>
          <a:xfrm>
            <a:off x="8477250" y="1566862"/>
            <a:ext cx="1200150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Democratic candidate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eneric Ballot Mov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neric Ballot Mo..." descr="fee650f4-8484-4494-bdfe-cbeafbe14fd2 Generic Ballot Mo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Generic Ballot Movement</a:t>
            </a:r>
          </a:p>
        </p:txBody>
      </p:sp>
      <p:pic>
        <p:nvPicPr>
          <p:cNvPr id="3" name="chart.15" descr="2d96c924-4727-4f75-ac68-fe78eb31c9ab chart.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" y="1714500"/>
            <a:ext cx="2190750" cy="4286250"/>
          </a:xfrm>
          <a:prstGeom prst="rect">
            <a:avLst/>
          </a:prstGeom>
        </p:spPr>
      </p:pic>
      <p:pic>
        <p:nvPicPr>
          <p:cNvPr id="4" name="chart.16" descr="c74d55e9-7a22-4c2f-aee2-4c0d2f03d5c4 chart.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150" y="1714500"/>
            <a:ext cx="2190750" cy="4286250"/>
          </a:xfrm>
          <a:prstGeom prst="rect">
            <a:avLst/>
          </a:prstGeom>
        </p:spPr>
      </p:pic>
      <p:pic>
        <p:nvPicPr>
          <p:cNvPr id="5" name="chart.17" descr="d2eb3d35-adec-4809-a083-049f7e03f9a8 chart.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9675" y="1714500"/>
            <a:ext cx="2190750" cy="4286250"/>
          </a:xfrm>
          <a:prstGeom prst="rect">
            <a:avLst/>
          </a:prstGeom>
        </p:spPr>
      </p:pic>
      <p:pic>
        <p:nvPicPr>
          <p:cNvPr id="6" name="chart.35" descr="5191abed-f47d-4528-b5fc-9da9ebfc5ce9 chart.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1714500"/>
            <a:ext cx="2190750" cy="4286250"/>
          </a:xfrm>
          <a:prstGeom prst="rect">
            <a:avLst/>
          </a:prstGeom>
        </p:spPr>
      </p:pic>
      <p:sp>
        <p:nvSpPr>
          <p:cNvPr id="7" name="Shape" descr="d5ed7b84-01fd-4581-9832-e8bb48bdbbce Shape"/>
          <p:cNvSpPr/>
          <p:nvPr/>
        </p:nvSpPr>
        <p:spPr>
          <a:xfrm>
            <a:off x="2667000" y="1619250"/>
            <a:ext cx="9525" cy="4171950"/>
          </a:xfrm>
          <a:prstGeom prst="straightConnector1">
            <a:avLst/>
          </a:prstGeom>
          <a:solidFill>
            <a:srgbClr val="C0C0C0"/>
          </a:solidFill>
          <a:ln w="9525">
            <a:solidFill>
              <a:srgbClr val="C0C0C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8" name="Shape" descr="b72ea9ee-19ea-4131-937f-0bf14052496b Shape"/>
          <p:cNvSpPr/>
          <p:nvPr/>
        </p:nvSpPr>
        <p:spPr>
          <a:xfrm>
            <a:off x="4962525" y="1619250"/>
            <a:ext cx="9525" cy="4171950"/>
          </a:xfrm>
          <a:prstGeom prst="straightConnector1">
            <a:avLst/>
          </a:prstGeom>
          <a:solidFill>
            <a:srgbClr val="C0C0C0"/>
          </a:solidFill>
          <a:ln w="9525">
            <a:solidFill>
              <a:srgbClr val="C0C0C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9" name="Shape" descr="237589c8-bca1-4952-ad0a-6dd89b7671bb Shape"/>
          <p:cNvSpPr/>
          <p:nvPr/>
        </p:nvSpPr>
        <p:spPr>
          <a:xfrm>
            <a:off x="7258050" y="1619250"/>
            <a:ext cx="9525" cy="4171950"/>
          </a:xfrm>
          <a:prstGeom prst="straightConnector1">
            <a:avLst/>
          </a:prstGeom>
          <a:solidFill>
            <a:srgbClr val="C0C0C0"/>
          </a:solidFill>
          <a:ln w="9525">
            <a:solidFill>
              <a:srgbClr val="C0C0C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10" name="College (%Rep-%Dem)" descr="66e8474d-ab38-4b82-b6b2-3138fd09328c College (%Rep-%Dem)"/>
          <p:cNvSpPr/>
          <p:nvPr/>
        </p:nvSpPr>
        <p:spPr>
          <a:xfrm>
            <a:off x="7486650" y="1238250"/>
            <a:ext cx="1847850" cy="2000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lIns="0" tIns="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100" b="1" i="0" u="none" strike="noStrike">
                <a:solidFill>
                  <a:srgbClr val="000000"/>
                </a:solidFill>
                <a:latin typeface="Arial"/>
              </a:rPr>
              <a:t>College (%Rep-%Dem)</a:t>
            </a:r>
          </a:p>
        </p:txBody>
      </p:sp>
      <p:sp>
        <p:nvSpPr>
          <p:cNvPr id="11" name="Overall (%Rep-%Dem)" descr="44662ed4-81f7-4a77-a9de-78cc19dae3db Overall (%Rep-%Dem)"/>
          <p:cNvSpPr/>
          <p:nvPr/>
        </p:nvSpPr>
        <p:spPr>
          <a:xfrm>
            <a:off x="600075" y="1238250"/>
            <a:ext cx="1847850" cy="2000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100" b="1" i="0" u="none" strike="noStrike">
                <a:solidFill>
                  <a:srgbClr val="000000"/>
                </a:solidFill>
                <a:latin typeface="Arial"/>
              </a:rPr>
              <a:t>Overall (%Rep-%Dem)</a:t>
            </a:r>
          </a:p>
        </p:txBody>
      </p:sp>
      <p:sp>
        <p:nvSpPr>
          <p:cNvPr id="12" name="Females (%Rep-%Dem)" descr="45d3c4cb-c113-4172-abb1-3390b0948ab1 Females (%Rep-%Dem)"/>
          <p:cNvSpPr/>
          <p:nvPr/>
        </p:nvSpPr>
        <p:spPr>
          <a:xfrm>
            <a:off x="2924175" y="1238250"/>
            <a:ext cx="1847850" cy="2000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100" b="1" i="0" u="none" strike="noStrike">
                <a:solidFill>
                  <a:srgbClr val="000000"/>
                </a:solidFill>
                <a:latin typeface="Arial"/>
              </a:rPr>
              <a:t>Females (%Rep-%Dem)</a:t>
            </a:r>
          </a:p>
        </p:txBody>
      </p:sp>
      <p:sp>
        <p:nvSpPr>
          <p:cNvPr id="13" name="Indies (%Rep-%Dem)" descr="5f764936-0adb-4640-aa1a-37a20b6e18bc Indies (%Rep-%Dem)"/>
          <p:cNvSpPr/>
          <p:nvPr/>
        </p:nvSpPr>
        <p:spPr>
          <a:xfrm>
            <a:off x="5191125" y="1238250"/>
            <a:ext cx="1847850" cy="2000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ctr">
              <a:lnSpc>
                <a:spcPct val="114583"/>
              </a:lnSpc>
              <a:buNone/>
            </a:pPr>
            <a:r>
              <a:rPr sz="1100" b="1" i="0" u="none" strike="noStrike">
                <a:solidFill>
                  <a:srgbClr val="000000"/>
                </a:solidFill>
                <a:latin typeface="Arial"/>
              </a:rPr>
              <a:t>Indies (%Rep-%Dem)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/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Insights &amp; Analysis" descr="83a13b92-8181-4dcd-af87-6185bd7cef3f Insights &amp; Analysis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Insights &amp; Analysis</a:t>
            </a:r>
          </a:p>
        </p:txBody>
      </p:sp>
      <p:sp>
        <p:nvSpPr>
          <p:cNvPr id="5" name="Analysis points b..." descr="f4daeec3-ef61-48ed-95fe-bc90f495fbd1 Analysis points b..."/>
          <p:cNvSpPr/>
          <p:nvPr/>
        </p:nvSpPr>
        <p:spPr>
          <a:xfrm>
            <a:off x="412304" y="885478"/>
            <a:ext cx="8934450" cy="4977003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50%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voters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support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(46% oppose) Trump’s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U.S. military operations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arrest and charge Venezuelan President Nicolás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Maduro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and support is stronger among less frequent and newer voters. 15% of Democrats agree with the actions.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However, voters oppose (54%) the U.S. running the country (41% support). The goal of what to accomplish is partisan: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1143000" marR="0" lvl="2" indent="-2286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GOP – 50% establish a stable government, 6% avoid military involvement at all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1143000" marR="0" lvl="2" indent="-2286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IND – 37% establish a stable government, 41% avoid military involvement at all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1143000" marR="0" lvl="2" indent="-2286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DEM – 19% establish a stable government, 60% avoid military involvement at all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Since the raid, Maduro’s image has gone from 40% unfavorable to 69% unfavorable.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Sticking with the theme of weapons…59% of Democrats believe the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federal government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has been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weaponized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against liberals/Democrats. 49% of Republicans believe it’s been weaponized against conservatives/GOP. Independents see it more down the middle: 34% against both side, 33% against Dems, and only 16% against the GOP.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73% of voters believe they very or somewhat often encounter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misinformation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Democrats believe this less, including 28% of them who don’t encounter misinformation much at all.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greater problem for our country is that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88%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believe we’re living in an era where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America can’t agree on basic facts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Younger voters are more likely to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strongly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agree with</a:t>
            </a:r>
            <a:r>
              <a:rPr lang="en-US" sz="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this statement by a 9-point margin above voters over 55.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There is a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competitive 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but movable electorate. Democrats lead the generic congressional ballot 48% - 45%, a D+3 edge that has been fairly stable since late 2025.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eneric Ballot Change Heat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G..." descr="b6feff53-a395-4f40-bdc8-942d8d6e47a1 Percent Change: G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Generic Ballot (Dec '25 to Jan '26)</a:t>
            </a:r>
          </a:p>
        </p:txBody>
      </p:sp>
      <p:pic>
        <p:nvPicPr>
          <p:cNvPr id="3" name="chart.6" descr="ea70d0d2-92b6-45f6-a7c9-a8cc844aca70 chart.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eneric Ballot by Key Voter Gro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neric Ballot by..." descr="ab68a7a6-5d28-4adf-bf5d-25fcec440dfb Generic Ballot by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Generic Ballot by Key Voter Groups</a:t>
            </a:r>
          </a:p>
        </p:txBody>
      </p:sp>
      <p:pic>
        <p:nvPicPr>
          <p:cNvPr id="3" name="combined.tables.generic.ballot.2" descr="7e79c762-2974-4a71-a078-e5fd60fe483b combined.tables.generic.ballot.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" y="962025"/>
            <a:ext cx="8810625" cy="50006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 T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.output.2" descr="04351e09-99f4-4ed4-9a1b-ef551e015359 table.output.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7762" y="666750"/>
            <a:ext cx="666750" cy="4953000"/>
          </a:xfrm>
          <a:prstGeom prst="rect">
            <a:avLst/>
          </a:prstGeom>
        </p:spPr>
      </p:pic>
      <p:sp>
        <p:nvSpPr>
          <p:cNvPr id="3" name="Image Tests" descr="9bc3b13b-b295-40a5-98d2-d379d60c9db3 Image Tests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 Tests</a:t>
            </a:r>
          </a:p>
        </p:txBody>
      </p:sp>
      <p:pic>
        <p:nvPicPr>
          <p:cNvPr id="4" name="viz" descr="62f5e07f-b2af-4150-aa79-6bf27dd2b9b7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5" y="857250"/>
            <a:ext cx="8667750" cy="52387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 Tests Heatmap - Favor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Tests Heatm..." descr="06c0b221-d3cb-4b4b-9e5d-9666f5fe29e3 Image Tests Heatm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 Tests Heatmap - Favorable</a:t>
            </a:r>
          </a:p>
        </p:txBody>
      </p:sp>
      <p:pic>
        <p:nvPicPr>
          <p:cNvPr id="3" name="chart.57" descr="da8f0200-a768-4465-a523-76c61ecffbcc chart.5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762000"/>
            <a:ext cx="909637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 Tests Heatmap - Unfavor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Tests Heatm..." descr="609cd913-b0f9-4202-a1ca-7f11b937c018 Image Tests Heatm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 Tests Heatmap - Unfavorable</a:t>
            </a:r>
          </a:p>
        </p:txBody>
      </p:sp>
      <p:pic>
        <p:nvPicPr>
          <p:cNvPr id="3" name="chart.36" descr="39f198bc-85af-4313-9fc7-071d3c02f9f1 chart.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762000"/>
            <a:ext cx="909637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6: Image: Donald Tru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Donald Trump" descr="06ea2123-4c26-4e6b-a15b-1f1bee2fa616 Image: Donald Trump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Donald Trump</a:t>
            </a:r>
          </a:p>
        </p:txBody>
      </p:sp>
      <p:sp>
        <p:nvSpPr>
          <p:cNvPr id="3" name="Do you have a fav..." descr="6a4d2322-3684-45aa-a7f5-12af04cd7074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Donald Trump?</a:t>
            </a:r>
          </a:p>
        </p:txBody>
      </p:sp>
      <p:pic>
        <p:nvPicPr>
          <p:cNvPr id="4" name="Image1 Stacked" descr="e796fd83-d149-4036-a2f6-a1f3535a0ff0 Image1 Stack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12" descr="d3c4f6f0-31d0-49de-a489-b5efdb34166b chart.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Donald Trump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Donald Tru..." descr="f1048b6f-ef90-40f8-afcd-4663178b1ddd Trend: Donald Tru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Donald Trump Image</a:t>
            </a:r>
          </a:p>
        </p:txBody>
      </p:sp>
      <p:pic>
        <p:nvPicPr>
          <p:cNvPr id="3" name="chart.23" descr="7fbca961-5a38-4deb-be99-0ebf89454fa6 chart.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2282bbb3-b483-4ad9-aaa0-6f62a5763559 Unfavorable"/>
          <p:cNvSpPr/>
          <p:nvPr/>
        </p:nvSpPr>
        <p:spPr>
          <a:xfrm>
            <a:off x="8334375" y="16192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0b1e329a-0745-4cd4-937b-79a96a3fd333 Favorable"/>
          <p:cNvSpPr/>
          <p:nvPr/>
        </p:nvSpPr>
        <p:spPr>
          <a:xfrm>
            <a:off x="8334375" y="213360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1258b826-8099-4e7b-b69d-81ccdcf649a7 No opinion"/>
          <p:cNvSpPr/>
          <p:nvPr/>
        </p:nvSpPr>
        <p:spPr>
          <a:xfrm>
            <a:off x="8334375" y="468630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d8874dfc-66de-465f-bf39-430313f8887e Never heard of"/>
          <p:cNvSpPr/>
          <p:nvPr/>
        </p:nvSpPr>
        <p:spPr>
          <a:xfrm>
            <a:off x="8334375" y="48196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Donald Trum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D..." descr="aa9bd561-fc1e-4f62-967f-54b65c58d1f4 Percent Change: D..."/>
          <p:cNvSpPr/>
          <p:nvPr/>
        </p:nvSpPr>
        <p:spPr>
          <a:xfrm>
            <a:off x="523875" y="266700"/>
            <a:ext cx="890587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Donald Trump Image (Dec '25 to Jan '26)</a:t>
            </a:r>
          </a:p>
        </p:txBody>
      </p:sp>
      <p:pic>
        <p:nvPicPr>
          <p:cNvPr id="3" name="chart.62" descr="eca6ee1b-bd86-4292-817e-31db9ea14210 chart.6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7: Image: Nicolas Mad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Nicolas Ma..." descr="ba6bf3e8-9f1e-46eb-a790-fca19b02b942 Image: Nicolas Ma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Nicolas Maduro</a:t>
            </a:r>
          </a:p>
        </p:txBody>
      </p:sp>
      <p:sp>
        <p:nvSpPr>
          <p:cNvPr id="3" name="Do you have a fav..." descr="47d8cd8f-7397-4762-892d-dd7bfcf650c5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Nicolas Maduro?</a:t>
            </a:r>
          </a:p>
        </p:txBody>
      </p:sp>
      <p:pic>
        <p:nvPicPr>
          <p:cNvPr id="4" name="Image2 Stacked" descr="9e4c60ab-238f-40e6-89da-093362968aa5 Image2 Stack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42" descr="97522c13-d8eb-4a7a-8452-0d1ec2d8fc7e chart.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Nicolas Maduro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Nicolas Ma..." descr="e12454eb-0d63-4436-b7e3-2ab732b86881 Trend: Nicolas Ma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Nicolas Maduro Image</a:t>
            </a:r>
          </a:p>
        </p:txBody>
      </p:sp>
      <p:pic>
        <p:nvPicPr>
          <p:cNvPr id="3" name="chart.34" descr="1393c962-447c-46af-af1c-05914d7187bd chart.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171eab87-4c3d-4854-8e61-0c135af1e895 Unfavorable"/>
          <p:cNvSpPr/>
          <p:nvPr/>
        </p:nvSpPr>
        <p:spPr>
          <a:xfrm>
            <a:off x="8334375" y="1476375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b9ae7376-4d65-44d8-87c0-1884791e7af7 Favorable"/>
          <p:cNvSpPr/>
          <p:nvPr/>
        </p:nvSpPr>
        <p:spPr>
          <a:xfrm>
            <a:off x="8339138" y="47815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f782b793-cfe4-4275-a40e-f0d4108e6936 No opinion"/>
          <p:cNvSpPr/>
          <p:nvPr/>
        </p:nvSpPr>
        <p:spPr>
          <a:xfrm>
            <a:off x="8334375" y="41338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0567e2bf-4327-4fcd-a07d-ac9f04b50eaf Never heard of"/>
          <p:cNvSpPr/>
          <p:nvPr/>
        </p:nvSpPr>
        <p:spPr>
          <a:xfrm>
            <a:off x="8334375" y="449580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2049-A59B-A4ED-FC96-79B333D68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22E43787-C0FB-BA47-7456-A6261196CF24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DD221927-42E1-F378-C4CA-1C4C1AC4E4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Insights &amp; Analysis" descr="83a13b92-8181-4dcd-af87-6185bd7cef3f Insights &amp; Analysis">
            <a:extLst>
              <a:ext uri="{FF2B5EF4-FFF2-40B4-BE49-F238E27FC236}">
                <a16:creationId xmlns:a16="http://schemas.microsoft.com/office/drawing/2014/main" id="{D82F9DC2-B933-0E76-7297-A44D613FE498}"/>
              </a:ext>
            </a:extLst>
          </p:cNvPr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Insights &amp; Analysis</a:t>
            </a:r>
          </a:p>
        </p:txBody>
      </p:sp>
      <p:sp>
        <p:nvSpPr>
          <p:cNvPr id="5" name="Analysis points b..." descr="f4daeec3-ef61-48ed-95fe-bc90f495fbd1 Analysis points b...">
            <a:extLst>
              <a:ext uri="{FF2B5EF4-FFF2-40B4-BE49-F238E27FC236}">
                <a16:creationId xmlns:a16="http://schemas.microsoft.com/office/drawing/2014/main" id="{98006C12-19C0-1D34-2B85-D03A7CAE2E47}"/>
              </a:ext>
            </a:extLst>
          </p:cNvPr>
          <p:cNvSpPr/>
          <p:nvPr/>
        </p:nvSpPr>
        <p:spPr>
          <a:xfrm>
            <a:off x="412304" y="813470"/>
            <a:ext cx="8934450" cy="5682068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However,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unfavorables for Democrats in Congress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(57%; -10 net fav since November 2025 and -20 net unfav total)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are higher than for Republicans in Congress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(54%; +2 net fav since last month but -12 net unfav total).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shift against Democrats in Congress is mainly being driven by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college-educated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(-10 net fav), without any offsetting by non-college voters (no change).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Trump’s image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has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improved +6 net points since November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and, once voters are informed of Trump’s economic and national security successes, 45% say they would have a more favorable opinion of him vs. just 17% less favorable.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10% of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Harris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say they have an improved image of Trump after hearing these successes.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When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newer and lower-propensity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hear about Trump’s successes, they become 5% more likely to be favorable of the President, showing the persuasion ability he has going into the midterms.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national mood remains sour but has improved +9 net 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since November. “Wrong track” is 55% (improved from 59%), while “right direction” moved up from 37% to 42%.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Voters prefer divided government. A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51 – 42 preference for a divided Congress over unified GOP control 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suggests the need to pitch empathy, competence, accountability, and policy wins rather than single</a:t>
            </a:r>
            <a:r>
              <a:rPr lang="en-US" sz="160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‑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party dominance.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most likely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(3-of-4 and 4-of-4) are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points more likely now than they were last January to prefer a unified Congress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support President Trump’s agenda – a strong, positive signal for Republicans heading into the 2026 midterm </a:t>
            </a:r>
            <a:r>
              <a:rPr lang="en-US" sz="16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elections</a:t>
            </a:r>
            <a:r>
              <a:rPr lang="en-US" sz="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60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top priority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landscape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still centers on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pocketbook stress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inflation &amp; the economy (20%) leads, with threats to democracy (17%), healthcare (15%), and </a:t>
            </a:r>
            <a:b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government spending/waste (14%) next.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514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Nicolas Madu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N..." descr="d8713fe7-881b-4713-9082-88e25511893d Percent Change: N..."/>
          <p:cNvSpPr/>
          <p:nvPr/>
        </p:nvSpPr>
        <p:spPr>
          <a:xfrm>
            <a:off x="523875" y="266700"/>
            <a:ext cx="890587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Nicolas Maduro Image (Dec '25 to Jan '26)</a:t>
            </a:r>
          </a:p>
        </p:txBody>
      </p:sp>
      <p:pic>
        <p:nvPicPr>
          <p:cNvPr id="3" name="chart.63" descr="794e3071-9bb9-4e0d-9ff7-f774114a424e chart.6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8: Image: JD 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JD Vance" descr="b151e8d6-e8ca-4d0a-8a9f-fdab2946188f Image: JD Vance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JD Vance</a:t>
            </a:r>
          </a:p>
        </p:txBody>
      </p:sp>
      <p:sp>
        <p:nvSpPr>
          <p:cNvPr id="3" name="Do you have a fav..." descr="dc1c411d-ea3c-4b19-928f-ec65533cc860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JD Vance?</a:t>
            </a:r>
          </a:p>
        </p:txBody>
      </p:sp>
      <p:pic>
        <p:nvPicPr>
          <p:cNvPr id="4" name="Image3 Stacked" descr="ed26d7c9-419b-4065-b5ce-a26af20c0155 Image3 Stack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44" descr="e4a99b18-1b1e-480f-a3ba-7273d5d4c842 chart.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JD Vance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JD Vance I..." descr="33c62ca1-ee94-4cc8-a873-8c99c8ef632d Trend: JD Vance I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JD Vance Image</a:t>
            </a:r>
          </a:p>
        </p:txBody>
      </p:sp>
      <p:pic>
        <p:nvPicPr>
          <p:cNvPr id="3" name="chart.46" descr="8f32bbad-a1ea-49e3-a8a7-6ef895f3a2ab chart.4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466d2996-266f-476a-abec-ee55c00ed297 Unfavorable"/>
          <p:cNvSpPr/>
          <p:nvPr/>
        </p:nvSpPr>
        <p:spPr>
          <a:xfrm>
            <a:off x="8334375" y="14668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7b32c9b7-704b-443f-ac4b-483ed6d0459a Favorable"/>
          <p:cNvSpPr/>
          <p:nvPr/>
        </p:nvSpPr>
        <p:spPr>
          <a:xfrm>
            <a:off x="8343900" y="2105025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855255d6-de46-4556-90fc-66d578bbe2cc No opinion"/>
          <p:cNvSpPr/>
          <p:nvPr/>
        </p:nvSpPr>
        <p:spPr>
          <a:xfrm>
            <a:off x="8339138" y="449580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97c33b82-7734-40c5-a887-98b26c7cdc6f Never heard of"/>
          <p:cNvSpPr/>
          <p:nvPr/>
        </p:nvSpPr>
        <p:spPr>
          <a:xfrm>
            <a:off x="8339138" y="467677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JD Van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J..." descr="29cfa47f-a203-46c5-b193-76f64280739a Percent Change: J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JD Vance Image (Aug '25 to Jan '26)</a:t>
            </a:r>
          </a:p>
        </p:txBody>
      </p:sp>
      <p:pic>
        <p:nvPicPr>
          <p:cNvPr id="3" name="chart.64" descr="ad9468f5-29cf-4b1a-a0fc-8fa4d59e201c chart.6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9: Image: Marco Ru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Marco Rubio" descr="ffffe809-e749-44ec-8ee4-a6b7452e2788 Image: Marco Rubio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Marco Rubio</a:t>
            </a:r>
          </a:p>
        </p:txBody>
      </p:sp>
      <p:sp>
        <p:nvSpPr>
          <p:cNvPr id="3" name="Do you have a fav..." descr="48d69da0-7701-4da6-bf23-2c258aae4e5a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Marco Rubio?</a:t>
            </a:r>
          </a:p>
        </p:txBody>
      </p:sp>
      <p:pic>
        <p:nvPicPr>
          <p:cNvPr id="4" name="Image4 Stacked" descr="166ee610-781e-4dbe-919a-7d935956841e Image4 Stack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38" descr="330decba-7145-4e96-8c95-d4f1f214d919 chart.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Marco Rubio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Marco Rubi..." descr="0b5896e7-c552-411d-ba1b-1dc87fb4ff1a Trend: Marco Rubi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Marco Rubio Image</a:t>
            </a:r>
          </a:p>
        </p:txBody>
      </p:sp>
      <p:pic>
        <p:nvPicPr>
          <p:cNvPr id="3" name="chart.88" descr="47ea1abc-ddc9-408a-80e6-fa487b20d7a2 chart.8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54551c00-3a46-4691-8edf-881f7f0a9930 Unfavorable"/>
          <p:cNvSpPr/>
          <p:nvPr/>
        </p:nvSpPr>
        <p:spPr>
          <a:xfrm>
            <a:off x="8334375" y="148590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882f7861-83cc-42d3-92c4-cea63429640a Favorable"/>
          <p:cNvSpPr/>
          <p:nvPr/>
        </p:nvSpPr>
        <p:spPr>
          <a:xfrm>
            <a:off x="8334375" y="21145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11933aa9-623d-4ab6-8126-81de9f50ec36 No opinion"/>
          <p:cNvSpPr/>
          <p:nvPr/>
        </p:nvSpPr>
        <p:spPr>
          <a:xfrm>
            <a:off x="8334375" y="423862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5c50959b-0fc6-41e9-af7e-595e8a287bae Never heard of"/>
          <p:cNvSpPr/>
          <p:nvPr/>
        </p:nvSpPr>
        <p:spPr>
          <a:xfrm>
            <a:off x="8334375" y="45529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Marco Rubi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M..." descr="ef685497-af9d-46aa-8b87-da21da8b48ca Percent Change: M..."/>
          <p:cNvSpPr/>
          <p:nvPr/>
        </p:nvSpPr>
        <p:spPr>
          <a:xfrm>
            <a:off x="523875" y="266700"/>
            <a:ext cx="9001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Marco Rubio Image (Jul '25 to Jan '26)</a:t>
            </a:r>
          </a:p>
        </p:txBody>
      </p:sp>
      <p:pic>
        <p:nvPicPr>
          <p:cNvPr id="3" name="chart.65" descr="3eb1b56c-bd91-4ed4-b03c-67e69ff78140 chart.6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0: Image: Republicans in Co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Republican..." descr="787678e9-21e4-42b1-89c2-2e1fa96b227f Image: Republican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Republicans in Congress</a:t>
            </a:r>
          </a:p>
        </p:txBody>
      </p:sp>
      <p:sp>
        <p:nvSpPr>
          <p:cNvPr id="3" name="Do you have a fav..." descr="5d65e12e-f44f-4beb-ba12-456a1bad8206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Republicans in Congress?</a:t>
            </a:r>
          </a:p>
        </p:txBody>
      </p:sp>
      <p:pic>
        <p:nvPicPr>
          <p:cNvPr id="4" name="Image5 Stacked" descr="18117be0-584b-49f9-9eac-e4f917e8fcfe Image5 Stack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55" descr="2d2be525-a700-4d62-8e24-8498fad8c454 chart.5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Republicans in Congress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Republican..." descr="478cc170-bd54-4f30-83e0-1500f60db2ed Trend: Republican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Republicans in Congress Image</a:t>
            </a:r>
          </a:p>
        </p:txBody>
      </p:sp>
      <p:pic>
        <p:nvPicPr>
          <p:cNvPr id="3" name="chart.95" descr="997c3cfc-32c9-4bbc-8b26-647538715855 chart.9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6267f466-f73d-446f-8b98-b6da55d7ebb7 Unfavorable"/>
          <p:cNvSpPr/>
          <p:nvPr/>
        </p:nvSpPr>
        <p:spPr>
          <a:xfrm>
            <a:off x="8334375" y="156210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9b0571d0-b32a-4e83-b1ac-f52db429e46c Favorable"/>
          <p:cNvSpPr/>
          <p:nvPr/>
        </p:nvSpPr>
        <p:spPr>
          <a:xfrm>
            <a:off x="8334375" y="23050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83ad6e76-0d57-4d57-8635-875e57c92718 No opinion"/>
          <p:cNvSpPr/>
          <p:nvPr/>
        </p:nvSpPr>
        <p:spPr>
          <a:xfrm>
            <a:off x="8334375" y="475297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e09501ec-9226-436c-aad6-7ef779ea55ca Never heard of"/>
          <p:cNvSpPr/>
          <p:nvPr/>
        </p:nvSpPr>
        <p:spPr>
          <a:xfrm>
            <a:off x="8334375" y="49339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Republicans in Congre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R..." descr="3c57e31b-486d-464b-ac86-e1301a84452c Percent Change: R..."/>
          <p:cNvSpPr/>
          <p:nvPr/>
        </p:nvSpPr>
        <p:spPr>
          <a:xfrm>
            <a:off x="523875" y="266700"/>
            <a:ext cx="9001125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Republicans in Congress Image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(Dec '25 to Jan '26)</a:t>
            </a:r>
          </a:p>
        </p:txBody>
      </p:sp>
      <p:pic>
        <p:nvPicPr>
          <p:cNvPr id="3" name="chart.96" descr="b332cdce-8ece-47a9-8461-6615bff3bb69 chart.9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34F4-2718-5AF2-3947-052BF9A8A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210F5002-BF34-330E-0E42-3D83769F6477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EFC5C092-57E5-1CAE-59DB-11D8784ABB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Insights &amp; Analysis" descr="83a13b92-8181-4dcd-af87-6185bd7cef3f Insights &amp; Analysis">
            <a:extLst>
              <a:ext uri="{FF2B5EF4-FFF2-40B4-BE49-F238E27FC236}">
                <a16:creationId xmlns:a16="http://schemas.microsoft.com/office/drawing/2014/main" id="{C4E9B63D-2730-1DBF-EDDC-F6AA7255E9E8}"/>
              </a:ext>
            </a:extLst>
          </p:cNvPr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Insights &amp; Analysis</a:t>
            </a:r>
          </a:p>
        </p:txBody>
      </p:sp>
      <p:sp>
        <p:nvSpPr>
          <p:cNvPr id="5" name="Analysis points b..." descr="f4daeec3-ef61-48ed-95fe-bc90f495fbd1 Analysis points b...">
            <a:extLst>
              <a:ext uri="{FF2B5EF4-FFF2-40B4-BE49-F238E27FC236}">
                <a16:creationId xmlns:a16="http://schemas.microsoft.com/office/drawing/2014/main" id="{69E0DF0A-D153-AAE3-69AB-B6811E641F59}"/>
              </a:ext>
            </a:extLst>
          </p:cNvPr>
          <p:cNvSpPr/>
          <p:nvPr/>
        </p:nvSpPr>
        <p:spPr>
          <a:xfrm>
            <a:off x="412304" y="885478"/>
            <a:ext cx="8934450" cy="5178918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344488" marR="0" lvl="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Inflation’s priority dropped </a:t>
            </a:r>
            <a:r>
              <a:rPr lang="en-US" sz="16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en-US" sz="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25% in December (-5), but remains the #1 issue. </a:t>
            </a:r>
          </a:p>
          <a:p>
            <a:pPr marL="800100" lvl="1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Healthcare has slowed it’s growth as the main concern while government spending and waste has jump +3 points since December.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It’s urban voters (-11 inflation), non-White voters (-9), and non-college voters (-7) who are driving the shift away from inflation and the cost of living as a top priority.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Urban voters drive most of the increase in threats to democracy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as a top issue. 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1143000" marR="0" lvl="2" indent="-2286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These same voters are 15 points more likely to say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Trump’s immigration policies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are making their communities less safe, and 60% say the deportations have gone too far.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Among those voting GOP on the generic ballot (45%), top priorities center on government spending &amp; waste (25%), illegal immigration (25%), and inflation (17%). 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Democratic electorate (48%) prioritizes threats to democracy (31%), healthcare (23%), and inflation (21%).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Moderation in inflation priority, at least among non-TDS voters,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reflects improved economic perceptions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32% rate the U.S. economy as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excellent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or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good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(+3 since August 2025), though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terrible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poor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is still 41%.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Voters are 2 points more likely to rate their personal economy as excellent than they were in August – mostly driven by Republicans (+5), men (+3), and voters earning $125K+ (+6).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Even with slight easing,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voters still want tangible relief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Framing around lower taxes and spending restraint connects.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Economic priority shows cutting taxes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(32%) leads reducing deficits (28%), which is far ahead of increasing investments (19%).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32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1: Image: Democrats in Co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Democrats ..." descr="d2dc9c3e-57b7-48c7-888d-e2367e562256 Image: Democrats 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Democrats in Congress</a:t>
            </a:r>
          </a:p>
        </p:txBody>
      </p:sp>
      <p:sp>
        <p:nvSpPr>
          <p:cNvPr id="3" name="Do you have a fav..." descr="49611dc2-cdd4-460c-bd12-8dc9f7f01e5b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Democrats in Congress?</a:t>
            </a:r>
          </a:p>
        </p:txBody>
      </p:sp>
      <p:pic>
        <p:nvPicPr>
          <p:cNvPr id="4" name="viz" descr="4b9a05b3-27b8-4ed2-939c-0e92f12fab2b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97" descr="7ca2e4c5-66d6-445a-94a0-041ea2f7b9b9 chart.9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Democrats in Congress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Democrats ..." descr="5fcff25a-1721-46c2-a7dd-c83eeae1e017 Trend: Democrats 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Democrats in Congress Image</a:t>
            </a:r>
          </a:p>
        </p:txBody>
      </p:sp>
      <p:pic>
        <p:nvPicPr>
          <p:cNvPr id="3" name="chart.98" descr="ef5f3798-6a17-4c6c-80ee-1f00a5e96f66 chart.9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7b95c59a-415e-47f5-91cc-63a9ec22cfd4 Unfavorable"/>
          <p:cNvSpPr/>
          <p:nvPr/>
        </p:nvSpPr>
        <p:spPr>
          <a:xfrm>
            <a:off x="8334375" y="148590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9c67ec77-3b5b-4bcc-bfd6-04c365f8e14c Favorable"/>
          <p:cNvSpPr/>
          <p:nvPr/>
        </p:nvSpPr>
        <p:spPr>
          <a:xfrm>
            <a:off x="8339138" y="2733675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5bb19e4b-1305-4cd9-94ae-4e4528ae15e0 No opinion"/>
          <p:cNvSpPr/>
          <p:nvPr/>
        </p:nvSpPr>
        <p:spPr>
          <a:xfrm>
            <a:off x="8334375" y="47053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e84c658c-dde5-4d07-82a7-db18765aed91 Never heard of"/>
          <p:cNvSpPr/>
          <p:nvPr/>
        </p:nvSpPr>
        <p:spPr>
          <a:xfrm>
            <a:off x="8334375" y="495300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Democrats in Congre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D..." descr="582e63fd-e7cb-40ff-9110-af450ebbc35b Percent Change: D..."/>
          <p:cNvSpPr/>
          <p:nvPr/>
        </p:nvSpPr>
        <p:spPr>
          <a:xfrm>
            <a:off x="523875" y="266700"/>
            <a:ext cx="9001125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Democrats in Congress Image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(Dec '25 to Jan '26)</a:t>
            </a:r>
          </a:p>
        </p:txBody>
      </p:sp>
      <p:pic>
        <p:nvPicPr>
          <p:cNvPr id="3" name="chart.99" descr="f62e7c31-a2e9-4147-a056-a2e21655d18c chart.9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2: Image: U.S. Mili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U.S. Milit..." descr="8e87d195-9bee-4b37-8ae2-9d2b58c23eb4 Image: U.S. Milit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U.S. Military</a:t>
            </a:r>
          </a:p>
        </p:txBody>
      </p:sp>
      <p:sp>
        <p:nvSpPr>
          <p:cNvPr id="3" name="Do you have a fav..." descr="33b01d02-89e2-4b10-be71-dca229826a4b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U.S. Military?</a:t>
            </a:r>
          </a:p>
        </p:txBody>
      </p:sp>
      <p:pic>
        <p:nvPicPr>
          <p:cNvPr id="4" name="viz" descr="b93ab9fe-942e-494e-ad21-9be98794d087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5" descr="a1bf734e-8d45-4e8a-a48c-847a919c3794 chart.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3: Image: U.S. Military lead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U.S. Milit..." descr="62d0472c-7a37-419a-98a2-e56b9cc62fde Image: U.S. Milit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U.S. Military Leadership</a:t>
            </a:r>
          </a:p>
        </p:txBody>
      </p:sp>
      <p:sp>
        <p:nvSpPr>
          <p:cNvPr id="3" name="Do you have a fav..." descr="3bf8b0df-7436-4b83-b196-914a79036b88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U.S. Military leadership?</a:t>
            </a:r>
          </a:p>
        </p:txBody>
      </p:sp>
      <p:pic>
        <p:nvPicPr>
          <p:cNvPr id="4" name="viz" descr="6e756cc4-92ee-4448-a637-11961d30e389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20" descr="2be5b8c2-3cda-48c9-9971-43894506c0c1 chart.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4: Image: Capital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Capitalism" descr="56bb988e-7caa-4456-845c-034d2b65a5d8 Image: Capitalism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Capitalism</a:t>
            </a:r>
          </a:p>
        </p:txBody>
      </p:sp>
      <p:sp>
        <p:nvSpPr>
          <p:cNvPr id="3" name="Do you have a fav..." descr="4cab29f8-e06a-4d9f-aeeb-d10aee182d17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capitalism?</a:t>
            </a:r>
          </a:p>
        </p:txBody>
      </p:sp>
      <p:pic>
        <p:nvPicPr>
          <p:cNvPr id="4" name="viz" descr="b96c52c1-9727-4423-9b39-497ba5ef4900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11" descr="9549f414-f393-4866-9edd-fb337e72fb36 chart.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Capitalism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Capitalism..." descr="87a4488f-18ef-4c5e-bc3e-d0561f81de20 Trend: Capitalism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Capitalism Image</a:t>
            </a:r>
          </a:p>
        </p:txBody>
      </p:sp>
      <p:pic>
        <p:nvPicPr>
          <p:cNvPr id="3" name="chart.24" descr="6cf998ee-8c59-4d04-b978-a2462949e99d chart.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33fa657a-9244-4646-890f-2efcfac7e9a4 Unfavorable"/>
          <p:cNvSpPr/>
          <p:nvPr/>
        </p:nvSpPr>
        <p:spPr>
          <a:xfrm>
            <a:off x="8339138" y="31432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449625e5-73ad-4d79-a438-24248073bbe8 Favorable"/>
          <p:cNvSpPr/>
          <p:nvPr/>
        </p:nvSpPr>
        <p:spPr>
          <a:xfrm>
            <a:off x="8343900" y="1647825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c053ea50-5841-469e-a85e-f4d2a47389ec No opinion"/>
          <p:cNvSpPr/>
          <p:nvPr/>
        </p:nvSpPr>
        <p:spPr>
          <a:xfrm>
            <a:off x="8334375" y="412432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08bdc65a-b660-42f6-b2eb-bee18753825c Never heard of"/>
          <p:cNvSpPr/>
          <p:nvPr/>
        </p:nvSpPr>
        <p:spPr>
          <a:xfrm>
            <a:off x="8334375" y="484822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Capitalis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C..." descr="041b50a2-7671-4983-8503-38526ec38598 Percent Change: C..."/>
          <p:cNvSpPr/>
          <p:nvPr/>
        </p:nvSpPr>
        <p:spPr>
          <a:xfrm>
            <a:off x="523875" y="266700"/>
            <a:ext cx="9001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Capitalism Image (Jul '25 to Jan '26)</a:t>
            </a:r>
          </a:p>
        </p:txBody>
      </p:sp>
      <p:pic>
        <p:nvPicPr>
          <p:cNvPr id="3" name="chart.26" descr="ab191d3a-0e20-4433-b431-7fc4d18f77e9 chart.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5: Image: Social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: Socialism" descr="d4393294-682d-45c3-969e-6a6d694845f1 Image: Socialism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Image: Socialism</a:t>
            </a:r>
          </a:p>
        </p:txBody>
      </p:sp>
      <p:sp>
        <p:nvSpPr>
          <p:cNvPr id="3" name="Do you have a fav..." descr="1d3d5fe0-25b1-4ec1-8e18-bc737f4d8ca7 Do you have a fav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have a favorable or unfavorable opinion of socialism?</a:t>
            </a:r>
          </a:p>
        </p:txBody>
      </p:sp>
      <p:pic>
        <p:nvPicPr>
          <p:cNvPr id="4" name="viz" descr="5e9b8102-df23-4fb7-b7b3-d63b3fb69556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30" descr="0cb9ce69-716f-4368-baa5-ba2e2e12e406 chart.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: Socialism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Socialism ..." descr="25205b36-b7f7-40dd-bba1-3d48340cc62b Trend: Socialism 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Socialism Image</a:t>
            </a:r>
          </a:p>
        </p:txBody>
      </p:sp>
      <p:pic>
        <p:nvPicPr>
          <p:cNvPr id="3" name="chart.33" descr="e5d11592-f606-45a6-a7c2-f121d1eb1c8e chart.3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63" y="1238250"/>
            <a:ext cx="8420100" cy="4581525"/>
          </a:xfrm>
          <a:prstGeom prst="rect">
            <a:avLst/>
          </a:prstGeom>
        </p:spPr>
      </p:pic>
      <p:sp>
        <p:nvSpPr>
          <p:cNvPr id="4" name="Unfavorable" descr="3f0d7493-8214-49e1-a24f-ce94ae98609a Unfavorable"/>
          <p:cNvSpPr/>
          <p:nvPr/>
        </p:nvSpPr>
        <p:spPr>
          <a:xfrm>
            <a:off x="8334375" y="1657350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9E480E"/>
                </a:solidFill>
                <a:latin typeface="Arial"/>
              </a:rPr>
              <a:t>Unfavorable</a:t>
            </a:r>
          </a:p>
        </p:txBody>
      </p:sp>
      <p:sp>
        <p:nvSpPr>
          <p:cNvPr id="5" name="Favorable" descr="67f85bf8-7f14-4900-95e5-8e005f434384 Favorable"/>
          <p:cNvSpPr/>
          <p:nvPr/>
        </p:nvSpPr>
        <p:spPr>
          <a:xfrm>
            <a:off x="8334375" y="3119438"/>
            <a:ext cx="1247775" cy="1238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0B2943"/>
                </a:solidFill>
                <a:latin typeface="Arial"/>
              </a:rPr>
              <a:t>Favorable</a:t>
            </a:r>
          </a:p>
        </p:txBody>
      </p:sp>
      <p:sp>
        <p:nvSpPr>
          <p:cNvPr id="6" name="No opinion" descr="227b0dc9-07cd-4d01-aca2-c77c513dc8d5 No opinion"/>
          <p:cNvSpPr/>
          <p:nvPr/>
        </p:nvSpPr>
        <p:spPr>
          <a:xfrm>
            <a:off x="8334375" y="4133850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1CF51"/>
                </a:solidFill>
                <a:latin typeface="Arial"/>
              </a:rPr>
              <a:t>No opinion</a:t>
            </a:r>
          </a:p>
        </p:txBody>
      </p:sp>
      <p:sp>
        <p:nvSpPr>
          <p:cNvPr id="7" name="Never heard of" descr="dae37c59-ab49-4609-b634-6fbd1624e6d9 Never heard of"/>
          <p:cNvSpPr/>
          <p:nvPr/>
        </p:nvSpPr>
        <p:spPr>
          <a:xfrm>
            <a:off x="8334375" y="4867275"/>
            <a:ext cx="1247775" cy="1714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0" u="none" strike="noStrike">
                <a:solidFill>
                  <a:srgbClr val="868686"/>
                </a:solidFill>
                <a:latin typeface="Arial"/>
              </a:rPr>
              <a:t>Never heard of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F00A-9E85-4041-6B9F-C692C761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E9048F70-76DC-D4EB-73FA-8B895E0F0767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87F54729-6128-2FF9-1827-FC3665AC17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Insights &amp; Analysis" descr="83a13b92-8181-4dcd-af87-6185bd7cef3f Insights &amp; Analysis">
            <a:extLst>
              <a:ext uri="{FF2B5EF4-FFF2-40B4-BE49-F238E27FC236}">
                <a16:creationId xmlns:a16="http://schemas.microsoft.com/office/drawing/2014/main" id="{DA7CAE22-14D8-67A5-386D-4221CCCA5982}"/>
              </a:ext>
            </a:extLst>
          </p:cNvPr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Insights &amp; Analysis</a:t>
            </a:r>
          </a:p>
        </p:txBody>
      </p:sp>
      <p:sp>
        <p:nvSpPr>
          <p:cNvPr id="5" name="Analysis points b..." descr="f4daeec3-ef61-48ed-95fe-bc90f495fbd1 Analysis points b...">
            <a:extLst>
              <a:ext uri="{FF2B5EF4-FFF2-40B4-BE49-F238E27FC236}">
                <a16:creationId xmlns:a16="http://schemas.microsoft.com/office/drawing/2014/main" id="{7762C966-6739-18D7-0D64-6E97B0EE0F05}"/>
              </a:ext>
            </a:extLst>
          </p:cNvPr>
          <p:cNvSpPr/>
          <p:nvPr/>
        </p:nvSpPr>
        <p:spPr>
          <a:xfrm>
            <a:off x="412304" y="885478"/>
            <a:ext cx="8934450" cy="527824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Democratic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(+8 unsure over topline)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are 3x as perplexed about how Congress should fix the economy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as Republicans – who know the answer is cutting taxes (39%) and reducing deficits (32%). </a:t>
            </a: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Economic confidence markers are weak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a 37% plurality are not at all confident in finding a comparable job within three months, and 30% say they’re not at all confident managing a $1,000 emergency. Mortgage rate relief is neutral (44% “makes no difference”), with more likely to buy a house at only 13%. 42% oppose future rate cuts if they knew if would cause inflation to increase.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There is a strong gender and income divide on ability to withstand an emergency expense. 37% of women are not at all confident, compared to just 22% of men (33%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extremely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confident).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Half of voters earning $125K or more are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extremely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confident vs. just 12% of working-class voters earning less than $75K (45% not confident).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National security is a bright spot for Republicans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Trump’s national security handling 50% approve / 46% disapprove – a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+4 net positive approval rating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Affordability/economy are underwater (-11 net disapprove), reinforcing the need to foreground competent affordability improvements.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 over 55 (58% approve) and non-college men (56%) approve of Trump’s handling of the economy, but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swing voters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(56% disapprove) and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non-college women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(55%) disagree.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Capitalism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54 fav, 30 unfav; down modestly vs. 57% favorable in July.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Socialism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30 fav, 54 unfav; essentially flat vs. 31% in July.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030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Socialis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S..." descr="8fd1ffaa-9f32-4642-918d-44bcda68878b Percent Change: S..."/>
          <p:cNvSpPr/>
          <p:nvPr/>
        </p:nvSpPr>
        <p:spPr>
          <a:xfrm>
            <a:off x="523875" y="266700"/>
            <a:ext cx="9001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Socialism Image (Jul '25 to Jan '26)</a:t>
            </a:r>
          </a:p>
        </p:txBody>
      </p:sp>
      <p:pic>
        <p:nvPicPr>
          <p:cNvPr id="3" name="chart.37" descr="e4049a8a-d3da-4159-8e15-9114ab0c5dbf chart.3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18-Q23: Trump Issue Handling Appro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.output.5" descr="b6b80fdd-0a60-4170-9ca7-73f687949630 table.output.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838" y="666750"/>
            <a:ext cx="666750" cy="5143500"/>
          </a:xfrm>
          <a:prstGeom prst="rect">
            <a:avLst/>
          </a:prstGeom>
        </p:spPr>
      </p:pic>
      <p:sp>
        <p:nvSpPr>
          <p:cNvPr id="3" name="Trump Issue Handl..." descr="0fa6a17d-358d-4f8c-bbd9-0ec4208d18d7 Trump Issue Handl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Trump Issue Handling Approval</a:t>
            </a:r>
          </a:p>
        </p:txBody>
      </p:sp>
      <p:pic>
        <p:nvPicPr>
          <p:cNvPr id="4" name="viz" descr="b3cace3d-aafc-40a5-9ac0-9210911f09c9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5" y="857250"/>
            <a:ext cx="8667750" cy="5238749"/>
          </a:xfrm>
          <a:prstGeom prst="rect">
            <a:avLst/>
          </a:prstGeom>
        </p:spPr>
      </p:pic>
      <p:sp>
        <p:nvSpPr>
          <p:cNvPr id="5" name="The following is ..." descr="1c0340e9-7fa3-4de9-9335-cc41922e8cd1 The following is 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The following is a list of issues. For each one, indicate if you approve or disapprove of how Donald Trump is handling the topic.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rump Issue Handling Approval Heat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ump Issue Handl..." descr="9f3af394-7988-4424-89c6-69b26b113367 Trump Issue Handl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Trump Issue Handling Approval Heatmaps</a:t>
            </a:r>
          </a:p>
        </p:txBody>
      </p:sp>
      <p:pic>
        <p:nvPicPr>
          <p:cNvPr id="3" name="chart.39" descr="79f88b91-0199-4a91-86ac-896b3b880e43 chart.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762000"/>
            <a:ext cx="9096375" cy="2667000"/>
          </a:xfrm>
          <a:prstGeom prst="rect">
            <a:avLst/>
          </a:prstGeom>
        </p:spPr>
      </p:pic>
      <p:pic>
        <p:nvPicPr>
          <p:cNvPr id="4" name="chart.40" descr="ace321b3-5cbc-406a-9161-54ae41843133 chart.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67000"/>
          </a:xfrm>
          <a:prstGeom prst="rect">
            <a:avLst/>
          </a:prstGeom>
        </p:spPr>
      </p:pic>
      <p:sp>
        <p:nvSpPr>
          <p:cNvPr id="5" name="The following is ..." descr="d64f50f2-0b6e-458a-b181-11f3535adae4 The following is 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The following is a list of issues. For each one, indicate if you approve or disapprove of how Donald Trump is handling the topic.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4: Trump Image – Successes Infor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ump Image – Suc..." descr="7935ce59-2efb-4a06-be7a-eeaa5044c98c Trump Image – Suc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Trump Image – Successes Informed</a:t>
            </a:r>
          </a:p>
        </p:txBody>
      </p:sp>
      <p:sp>
        <p:nvSpPr>
          <p:cNvPr id="3" name="If you knew that ..." descr="8886a56c-18ff-4d2d-99b4-3d9c6ebc3e72 If you knew that ..."/>
          <p:cNvSpPr/>
          <p:nvPr/>
        </p:nvSpPr>
        <p:spPr>
          <a:xfrm>
            <a:off x="523875" y="6067425"/>
            <a:ext cx="7429500" cy="466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900" b="0" i="1" u="none" strike="noStrike">
                <a:solidFill>
                  <a:srgbClr val="999999"/>
                </a:solidFill>
                <a:latin typeface="Arial"/>
              </a:rPr>
              <a:t>If you knew that after the first year of President Trump’s second term, illegal border crossings are down 80%, illegal drugs brought by ocean and sea are down 94%, gasoline is now under $2.50 on average, the price of eggs is down 82%, a typical factory or construction worker has seen wages rise by $1,000+, military services members received a $1,776 holiday bonus, taxes on tips, overtime, and social security have been eliminated, and eight peace deals were secured in 10 months, would you have a more favorable or less favorable view of President Trump?</a:t>
            </a:r>
          </a:p>
        </p:txBody>
      </p:sp>
      <p:pic>
        <p:nvPicPr>
          <p:cNvPr id="4" name="viz" descr="0df45475-58c9-4efc-abac-5a800c17dc1d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41" descr="7acd1ef5-ce97-44a5-8558-bb949cd3fe38 chart.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Trump Image – Initial to Successes Infor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T..." descr="895b4492-e63c-44e6-9cef-a4ae267926ce Percent Change: T..."/>
          <p:cNvSpPr/>
          <p:nvPr/>
        </p:nvSpPr>
        <p:spPr>
          <a:xfrm>
            <a:off x="523875" y="266700"/>
            <a:ext cx="8705850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Trump Image – Initial to Successes Informed</a:t>
            </a:r>
          </a:p>
        </p:txBody>
      </p:sp>
      <p:pic>
        <p:nvPicPr>
          <p:cNvPr id="3" name="chart.43" descr="494e6ef4-7ef7-49a4-9424-ff2faedebd3d chart.4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5: 2026 Midterm Contrast Bal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026 Midterm Cont..." descr="e6f2de1c-5718-4f6c-80bf-1bf4f47a8262 2026 Midterm Cont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2026 Midterm Contrast Ballot</a:t>
            </a:r>
          </a:p>
        </p:txBody>
      </p:sp>
      <p:sp>
        <p:nvSpPr>
          <p:cNvPr id="3" name="Which of the foll..." descr="5c994fb4-3c7c-4fa2-ba2b-47b80f9f5241 Which of the foll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Which of the following results of the November 2026 general elections would you prefer?</a:t>
            </a:r>
          </a:p>
        </p:txBody>
      </p:sp>
      <p:pic>
        <p:nvPicPr>
          <p:cNvPr id="4" name="chart.47" descr="391d0462-447f-48aa-978a-a457c947c421 chart.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2026 Midterm Contrast Ballot by Fielding Date" descr="65dbe871-ae63-43bb-983e-973e49c6ad99 2026 Midterm Contrast Ballot by Fielding Dat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9300" y="857250"/>
            <a:ext cx="571500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2026 Midterm Contrast Bal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2..." descr="80406dce-fe29-471c-b9bb-cbda1b41eb66 Percent Change: 2..."/>
          <p:cNvSpPr/>
          <p:nvPr/>
        </p:nvSpPr>
        <p:spPr>
          <a:xfrm>
            <a:off x="523875" y="266700"/>
            <a:ext cx="9001125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2026 Midterm Contrast Ballot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(Jan '25 to Jan '26)</a:t>
            </a:r>
          </a:p>
        </p:txBody>
      </p:sp>
      <p:pic>
        <p:nvPicPr>
          <p:cNvPr id="3" name="chart.52" descr="75d56681-8977-4237-892d-3c444e069b2e chart.5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6: Expected Midterm Out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ected Midterm ..." descr="931be74c-34fb-48bb-9d5b-22fa7258fec8 Expected Midterm 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Expected Midterm Outcome</a:t>
            </a:r>
          </a:p>
        </p:txBody>
      </p:sp>
      <p:sp>
        <p:nvSpPr>
          <p:cNvPr id="3" name="Regardless of how..." descr="01c09b5b-66fe-49ed-ac1a-5b871f54f881 Regardless of how..."/>
          <p:cNvSpPr/>
          <p:nvPr/>
        </p:nvSpPr>
        <p:spPr>
          <a:xfrm>
            <a:off x="523875" y="6162675"/>
            <a:ext cx="7429500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Regardless of how you plan to vote, do you think Democrats or Republicans will win control of the House of Representatives in November?</a:t>
            </a:r>
          </a:p>
        </p:txBody>
      </p:sp>
      <p:pic>
        <p:nvPicPr>
          <p:cNvPr id="4" name="viz" descr="6223a014-96e9-4bf4-86c3-f06af5b13ce5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53" descr="4f84a969-d054-4da4-a3e0-9b6990c1088c chart.5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Generic Ballot to Expected Midterm Out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G..." descr="7888396f-08fd-4831-aad4-03144f4156d6 Percent Change: G..."/>
          <p:cNvSpPr/>
          <p:nvPr/>
        </p:nvSpPr>
        <p:spPr>
          <a:xfrm>
            <a:off x="523875" y="266700"/>
            <a:ext cx="8705850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Generic Ballot to Expected Midterm Outcome</a:t>
            </a:r>
          </a:p>
        </p:txBody>
      </p:sp>
      <p:pic>
        <p:nvPicPr>
          <p:cNvPr id="3" name="chart.54" descr="a43d2d2a-5815-4147-bb2c-24b4584ffcf0 chart.5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7: Affordable Care Act Subsidies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fordable Care A..." descr="c2a0b905-0b9c-4a90-bb41-dbcae674146b Affordable Care A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Affordable Care Act Subsidies Position</a:t>
            </a:r>
          </a:p>
        </p:txBody>
      </p:sp>
      <p:sp>
        <p:nvSpPr>
          <p:cNvPr id="3" name="In 2021, the Affo..." descr="ce157a19-2419-44a5-87f6-d09eea9e7bfc In 2021, the Affo..."/>
          <p:cNvSpPr/>
          <p:nvPr/>
        </p:nvSpPr>
        <p:spPr>
          <a:xfrm>
            <a:off x="523875" y="6048375"/>
            <a:ext cx="7429500" cy="523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In 2021, the Affordable Care Act (Obamacare) was expanded to increase access to subsidized health insurance. That expansion was set to expire in 2025. Congress failed to agree on a budget, causing the longest government shutdown in history, and passed a temporary budget through January 30th while debating whether to continue the subsidies. What do you believe Congress should prioritize?</a:t>
            </a:r>
          </a:p>
        </p:txBody>
      </p:sp>
      <p:pic>
        <p:nvPicPr>
          <p:cNvPr id="4" name="chart.59" descr="4c1567ff-4750-4d15-a38b-577b267d71f2 chart.5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Affordable Care Act Subsidies Position by Fielding Date" descr="cc27238c-1523-4f1a-866d-d2ee2d7ffbd6 Affordable Care Act Subsidies Position by Fielding Dat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9300" y="857250"/>
            <a:ext cx="571500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16050-1678-EDA0-B071-FFA05129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D3E5271D-5E8E-9AEE-0B66-B4990C141D4E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3F5B03A9-4300-2D0C-D90D-BB6C8B98B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Insights &amp; Analysis" descr="83a13b92-8181-4dcd-af87-6185bd7cef3f Insights &amp; Analysis">
            <a:extLst>
              <a:ext uri="{FF2B5EF4-FFF2-40B4-BE49-F238E27FC236}">
                <a16:creationId xmlns:a16="http://schemas.microsoft.com/office/drawing/2014/main" id="{57B60F85-94CA-1C0E-09FD-2C2A1AE6533F}"/>
              </a:ext>
            </a:extLst>
          </p:cNvPr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Insights &amp; Analysis</a:t>
            </a:r>
          </a:p>
        </p:txBody>
      </p:sp>
      <p:sp>
        <p:nvSpPr>
          <p:cNvPr id="5" name="Analysis points b..." descr="f4daeec3-ef61-48ed-95fe-bc90f495fbd1 Analysis points b...">
            <a:extLst>
              <a:ext uri="{FF2B5EF4-FFF2-40B4-BE49-F238E27FC236}">
                <a16:creationId xmlns:a16="http://schemas.microsoft.com/office/drawing/2014/main" id="{59402F34-7A0F-EB9A-F2F1-AA9B1A7B987B}"/>
              </a:ext>
            </a:extLst>
          </p:cNvPr>
          <p:cNvSpPr/>
          <p:nvPr/>
        </p:nvSpPr>
        <p:spPr>
          <a:xfrm>
            <a:off x="412304" y="885478"/>
            <a:ext cx="8934450" cy="5377562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gap remains wide (+24 net for capitalism vs.  -24 net for socialism), but capitalism’s intensity shifted slightly from “somewhat” to “very” among older/conservative blocs, even as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younger voters widened their pro</a:t>
            </a:r>
            <a:r>
              <a:rPr lang="en-US" sz="1600" b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‑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socialism lean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deportations, Americans are divided, but it’s important to note this survey started fielding on the day of a deadly ICE-involved shooting in Minnesota. Going too far 50%, about right 25%, not far enough 22%.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Perceived community safety from immigration policies is +6 net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that Trump’s policies have made communities safe. Housing market affordability impact is mixed; 36% say no impact. The body politic wants order with limits – room for a firm but fair Republican posture.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Voters picking the Republican on the generic ballot are split between about right (46%) and not far enough (43%), while Democrats are 87% “going too far.”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Swing voters say going too far by a 21-point margin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Half of women under 55 and college-educated women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the same two groups </a:t>
            </a:r>
            <a:r>
              <a:rPr lang="en-US" sz="16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Cygnal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identified in October as being most likely to believe political violence against ICE is acceptable –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believe Trump’s immigration policies are making their communities less safe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61% of liberal White women age 18-44 believe violence against ICE is acceptable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(Oct 2025 data).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Preferred type of Republican: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moderate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(32%) leads Trump</a:t>
            </a:r>
            <a:r>
              <a:rPr lang="en-US" sz="160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‑</a:t>
            </a:r>
            <a:r>
              <a:rPr lang="en-US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aligned (21%) and traditional conservative (20%). 45% of swing voters want a moderate Republican who works across the aisle. </a:t>
            </a: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742950" marR="0" lvl="1" indent="-285750">
              <a:lnSpc>
                <a:spcPct val="82000"/>
              </a:lnSpc>
              <a:spcAft>
                <a:spcPts val="800"/>
              </a:spcAft>
              <a:buClr>
                <a:srgbClr val="6FBC4D"/>
              </a:buClr>
              <a:buFont typeface="Symbol" panose="05050102010706020507" pitchFamily="18" charset="2"/>
              <a:buChar char=""/>
            </a:pPr>
            <a:endParaRPr lang="en-US" sz="16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8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Affordable Care Act Subsidies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A..." descr="8afb5535-558e-4624-8d1c-8e2ab1ae0890 Percent Change: A..."/>
          <p:cNvSpPr/>
          <p:nvPr/>
        </p:nvSpPr>
        <p:spPr>
          <a:xfrm>
            <a:off x="523875" y="266700"/>
            <a:ext cx="9001125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Affordable Care Act Subsidies Position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(Jan '25 to Jan '26)</a:t>
            </a:r>
          </a:p>
        </p:txBody>
      </p:sp>
      <p:pic>
        <p:nvPicPr>
          <p:cNvPr id="3" name="chart.80" descr="c7741d03-cdef-42ab-8363-59d6c0613783 chart.8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8: Affordable Care Act Subsidies Bl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fordable Care A..." descr="c60d4fcb-d191-4c4b-a5b3-742975373b77 Affordable Care A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Affordable Care Act Subsidies Blame</a:t>
            </a:r>
          </a:p>
        </p:txBody>
      </p:sp>
      <p:sp>
        <p:nvSpPr>
          <p:cNvPr id="3" name="Who do you blame ..." descr="e627e538-a9f9-4207-bc21-db376c07160e Who do you blame 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Who do you blame most for the expiration of the ACA health insurance subsidies?</a:t>
            </a:r>
          </a:p>
        </p:txBody>
      </p:sp>
      <p:pic>
        <p:nvPicPr>
          <p:cNvPr id="4" name="chart.66" descr="4f439397-b4f8-46ae-8cad-d864f881e3b3 chart.6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795ae292-cb63-4e6e-a99d-4e1574daa853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925" y="857250"/>
            <a:ext cx="7143749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9: Higher Health Insurance Costs Hand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gher Health Ins..." descr="878bd954-853b-4e82-ac5a-7c51f7b71596 Higher Health Ins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Higher Health Insurance Costs Handling</a:t>
            </a:r>
          </a:p>
        </p:txBody>
      </p:sp>
      <p:sp>
        <p:nvSpPr>
          <p:cNvPr id="3" name="If faced with sig..." descr="69dcb31d-e38d-42e4-8f74-d96e26b2f587 If faced with sig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If faced with significantly higher health insurance premiums, which of the following would you be most likely to do?</a:t>
            </a:r>
          </a:p>
        </p:txBody>
      </p:sp>
      <p:pic>
        <p:nvPicPr>
          <p:cNvPr id="4" name="chart.67" descr="98ec9a32-7501-4a0a-912d-4484539a6fa5 chart.6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368d0b31-ee57-45b5-ac81-41f6211fade8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0: Health Insurance Coverage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lth Insurance ..." descr="337326d5-771d-45cc-be56-cf746f773e15 Health Insurance 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Health Insurance Coverage Source</a:t>
            </a:r>
          </a:p>
        </p:txBody>
      </p:sp>
      <p:sp>
        <p:nvSpPr>
          <p:cNvPr id="3" name="What is your curr..." descr="97ecf8c6-aed7-43bd-b57a-defdb9bc5993 What is your curr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What is your current source of health insurance coverage?</a:t>
            </a:r>
          </a:p>
        </p:txBody>
      </p:sp>
      <p:pic>
        <p:nvPicPr>
          <p:cNvPr id="4" name="chart.69" descr="883f3035-e5f4-4f15-b589-c6991b05e45c chart.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9d8c3693-cd33-4053-b519-dd9a98214395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1: Assessment of the U.S. Econ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ssessment of the..." descr="c1c7f22e-9ef6-40ef-a06c-3ef848ad21e0 Assessment of the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Assessment of the U.S. Economy</a:t>
            </a:r>
          </a:p>
        </p:txBody>
      </p:sp>
      <p:sp>
        <p:nvSpPr>
          <p:cNvPr id="3" name="How would you rat..." descr="75a60f28-16fe-41d3-abbc-c328a14c03da How would you rat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would you rate the U.S. economy?</a:t>
            </a:r>
          </a:p>
        </p:txBody>
      </p:sp>
      <p:pic>
        <p:nvPicPr>
          <p:cNvPr id="4" name="chart.73" descr="0111d8c0-10fa-4bb7-a9cb-51df77683d8a chart.7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.Election.Interest.by.Fielding.Date.6" descr="f66a133c-8238-4886-a705-4a57bcfa417f viz.Election.Interest.by.Fielding.Date.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857250"/>
            <a:ext cx="9096375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Assessment of the U.S. Economy (Dec '25 to Jan '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A..." descr="05ba7725-5cb3-4b7f-affd-80a2cdb92cbc Percent Change: A..."/>
          <p:cNvSpPr/>
          <p:nvPr/>
        </p:nvSpPr>
        <p:spPr>
          <a:xfrm>
            <a:off x="523875" y="266700"/>
            <a:ext cx="8705850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Assessment of the U.S. Economy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</a:t>
            </a: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Aug</a:t>
            </a: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 '25 to Jan '26)</a:t>
            </a:r>
          </a:p>
        </p:txBody>
      </p:sp>
      <p:pic>
        <p:nvPicPr>
          <p:cNvPr id="3" name="chart.77" descr="5218fb8e-45b8-4eca-895b-92617435d940 chart.7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66812"/>
            <a:ext cx="9096375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2: Assessment of Your Personal Econ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ssessment of You..." descr="6bd6627e-b37c-472c-b4d3-d804878f44be Assessment of You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Assessment of Your Personal Economy</a:t>
            </a:r>
          </a:p>
        </p:txBody>
      </p:sp>
      <p:sp>
        <p:nvSpPr>
          <p:cNvPr id="3" name="How would you rat..." descr="4f319b69-23a8-46d4-b5d7-46f35ac04298 How would you rat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would you rate your personal economic situation?</a:t>
            </a:r>
          </a:p>
        </p:txBody>
      </p:sp>
      <p:pic>
        <p:nvPicPr>
          <p:cNvPr id="4" name="chart.81" descr="ca9e9211-b29b-4544-9911-72906daf162e chart.8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.Election.Interest.by.Fielding.Date.6" descr="f7455a5c-0453-4492-8e0d-6f244a3706ca viz.Election.Interest.by.Fielding.Date.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857250"/>
            <a:ext cx="9096375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Assessment of Your Personal Economy (Dec '25 to Jan '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A..." descr="588115b5-bcec-407f-bb23-af07bc473e12 Percent Change: A..."/>
          <p:cNvSpPr/>
          <p:nvPr/>
        </p:nvSpPr>
        <p:spPr>
          <a:xfrm>
            <a:off x="523875" y="266700"/>
            <a:ext cx="8705850" cy="8477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Assessment of Your Personal Economy</a:t>
            </a:r>
          </a:p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(Aug '25 to Jan '26)</a:t>
            </a:r>
          </a:p>
        </p:txBody>
      </p:sp>
      <p:pic>
        <p:nvPicPr>
          <p:cNvPr id="3" name="chart.89" descr="c2a2bad1-75fd-4187-a14d-6a1827011f01 chart.8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66812"/>
            <a:ext cx="9096375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3: Job Market Confid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 Market Confid..." descr="5337a9dd-d7f0-4a1f-8d5c-787008aed47d Job Market Confid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Job Market Confidence</a:t>
            </a:r>
          </a:p>
        </p:txBody>
      </p:sp>
      <p:sp>
        <p:nvSpPr>
          <p:cNvPr id="3" name="How confident are..." descr="6b460bbb-7d3e-4b1b-9f58-dd245eec4043 How confident are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confident are you that you could find a comparable or better job within three months if you had to?</a:t>
            </a:r>
          </a:p>
        </p:txBody>
      </p:sp>
      <p:pic>
        <p:nvPicPr>
          <p:cNvPr id="4" name="chart.90" descr="ef69c46d-7331-4f0a-a409-2a317ceecd5d chart.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e45cbbc9-bd3a-46a0-a2bc-6ddaaacf8169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4: Unexpected Expense Confid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expected Expens..." descr="88c06138-6524-40c5-bd89-fa95183ee67c Unexpected Expens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Unexpected Expense Confidence</a:t>
            </a:r>
          </a:p>
        </p:txBody>
      </p:sp>
      <p:sp>
        <p:nvSpPr>
          <p:cNvPr id="3" name="How confident are..." descr="bafa2e49-7cc6-4c6a-b16d-eb5a7248fd7e How confident are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confident are you that you could financially withstand an unexpected expense of $1,000 or more?</a:t>
            </a:r>
          </a:p>
        </p:txBody>
      </p:sp>
      <p:pic>
        <p:nvPicPr>
          <p:cNvPr id="4" name="chart.100" descr="bf186d2d-cc38-4480-ad0a-0ebb45447db8 chart.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640becfa-428f-43f3-836d-3e7e827a7a7c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2: Top Prio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 Priority" descr="402c97dd-a855-4a3e-93f3-de9362ed8326 Top Priority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Top Priority</a:t>
            </a:r>
          </a:p>
        </p:txBody>
      </p:sp>
      <p:sp>
        <p:nvSpPr>
          <p:cNvPr id="3" name="Which one of the ..." descr="f5e50158-6c34-482c-974d-dd39dce55a00 Which one of the 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Which one of the following issues do you believe should be the top priority for Congress?</a:t>
            </a:r>
          </a:p>
        </p:txBody>
      </p:sp>
      <p:pic>
        <p:nvPicPr>
          <p:cNvPr id="4" name="chart.10" descr="35d52ade-e089-4552-a554-f5495925b00e chart.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Top Priority" descr="79facebf-fbf5-4510-ad99-8b9c98689b92 Top Priorit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25" y="857250"/>
            <a:ext cx="9048749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5: Congressional Economic Prio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gressional Eco..." descr="f706c8c5-2e43-49a7-a350-021db9b4f05c Congressional Eco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Congressional Economic Priority</a:t>
            </a:r>
          </a:p>
        </p:txBody>
      </p:sp>
      <p:sp>
        <p:nvSpPr>
          <p:cNvPr id="3" name="Which should be t..." descr="3b090cc8-d83f-4444-999d-15cdb0286314 Which should be t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Which should be the highest economic priority for Congress in 2026?</a:t>
            </a:r>
          </a:p>
        </p:txBody>
      </p:sp>
      <p:pic>
        <p:nvPicPr>
          <p:cNvPr id="4" name="chart.101" descr="8445d547-828e-4c40-855b-d14c23bdac63 chart.1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49311e81-e126-4cd5-9a35-c3e50037ffda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9300" y="857250"/>
            <a:ext cx="571500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6: Rate Cut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te Cut Position" descr="ff9c0dc7-6191-46ed-8da4-ae19bbb79690 Rate Cut Position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Rate Cut Position</a:t>
            </a:r>
          </a:p>
        </p:txBody>
      </p:sp>
      <p:sp>
        <p:nvSpPr>
          <p:cNvPr id="3" name="This past Decembe..." descr="c6581f39-8014-44aa-a0ab-363b54f22133 This past Decembe..."/>
          <p:cNvSpPr/>
          <p:nvPr/>
        </p:nvSpPr>
        <p:spPr>
          <a:xfrm>
            <a:off x="523875" y="6162675"/>
            <a:ext cx="7429500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This past December, the Federal Reserve cut interest rates for the third time in 2025 by 0.25%. Would you support or oppose further interest rate cuts in 2026 if you knew it could cause inflation to increase?</a:t>
            </a:r>
          </a:p>
        </p:txBody>
      </p:sp>
      <p:pic>
        <p:nvPicPr>
          <p:cNvPr id="4" name="chart.87" descr="acb2792d-3a66-4140-9d1d-8b9f493e66dd chart.8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a004479b-0216-4526-96a4-30c9b7f7e6f6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7: Mortgage Rate Housing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rtgage Rate Hou..." descr="0e8383a6-ea57-4103-9595-949458126d12 Mortgage Rate Hou..."/>
          <p:cNvSpPr/>
          <p:nvPr/>
        </p:nvSpPr>
        <p:spPr>
          <a:xfrm>
            <a:off x="524828" y="266700"/>
            <a:ext cx="8620125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Mortgage Rate Housing Impact</a:t>
            </a:r>
          </a:p>
        </p:txBody>
      </p:sp>
      <p:sp>
        <p:nvSpPr>
          <p:cNvPr id="3" name="In January 2025, ..." descr="f3956667-f34c-4d32-99bc-f67ba6a0e6e4 In January 2025, ..."/>
          <p:cNvSpPr/>
          <p:nvPr/>
        </p:nvSpPr>
        <p:spPr>
          <a:xfrm>
            <a:off x="523875" y="6162675"/>
            <a:ext cx="7429500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In January 2025, the average home mortgage rate was around 7%. With current home mortgage rates now near 6.2%, are you more likely or less likely to buy a home in 2026?</a:t>
            </a:r>
          </a:p>
        </p:txBody>
      </p:sp>
      <p:pic>
        <p:nvPicPr>
          <p:cNvPr id="4" name="viz" descr="75251ea1-b8b0-49cc-b8bd-f9ec6db4bf03 viz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  <p:pic>
        <p:nvPicPr>
          <p:cNvPr id="5" name="chart.102" descr="f67b75ad-a466-450f-a899-e58065aad324 chart.1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8: Trump Deportation Eff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ump Deportation..." descr="6c8b0f2d-de8c-4623-a73b-e2d5b47154b7 Trump Deportation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Trump Deportation Efforts</a:t>
            </a:r>
          </a:p>
        </p:txBody>
      </p:sp>
      <p:sp>
        <p:nvSpPr>
          <p:cNvPr id="3" name="Do you think the ..." descr="50bff437-05b2-4dba-9ece-e358b9c2e9d9 Do you think the 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think the Trump administration's deportation efforts are going too far, not far enough, or are about right?</a:t>
            </a:r>
          </a:p>
        </p:txBody>
      </p:sp>
      <p:pic>
        <p:nvPicPr>
          <p:cNvPr id="4" name="chart.104" descr="e2ef6052-089b-4417-a68e-fea97db4f7e9 chart.10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18af8f54-c5e0-46c1-bb55-dbb5fe0db7c6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39: Deportations Impact on 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ump Deportation..." descr="f6be62e2-afb2-48d7-8b3a-6cf6fc5e5bc3 Trump Deportation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Trump Deportation Efforts</a:t>
            </a:r>
          </a:p>
        </p:txBody>
      </p:sp>
      <p:sp>
        <p:nvSpPr>
          <p:cNvPr id="3" name="Do you believe th..." descr="3781f50b-ffd9-4f36-9f14-dda657aa248a Do you believe th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believe the Trump administration's immigration policies are making your community safer, less safe, or having no impact?</a:t>
            </a:r>
          </a:p>
        </p:txBody>
      </p:sp>
      <p:pic>
        <p:nvPicPr>
          <p:cNvPr id="4" name="chart.105" descr="7503316e-ad27-4d67-a6c9-d980536e477a chart.1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f02f11f0-46b9-484b-8fd0-25b4d6f1dabd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0: Deportations Impact on Housing Mar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portations Impa..." descr="5c479f06-401b-4b54-aa6e-fd7aa7e29b83 Deportations Impa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Deportations Impact on Housing Market</a:t>
            </a:r>
          </a:p>
        </p:txBody>
      </p:sp>
      <p:sp>
        <p:nvSpPr>
          <p:cNvPr id="3" name="Do you believe th..." descr="eaaa2cb8-f726-4010-be65-faf739f6137e Do you believe th..."/>
          <p:cNvSpPr/>
          <p:nvPr/>
        </p:nvSpPr>
        <p:spPr>
          <a:xfrm>
            <a:off x="523875" y="6172200"/>
            <a:ext cx="7429500" cy="26670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believe the Trump administration's immigration policies are easing pressure on the housing market, adding more pressure, or having no impact?</a:t>
            </a:r>
          </a:p>
        </p:txBody>
      </p:sp>
      <p:pic>
        <p:nvPicPr>
          <p:cNvPr id="4" name="chart.106" descr="112a5b20-7c09-4f56-949f-19f9bb8e8ca4 chart.10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bf4849a9-47e3-4d90-b38d-144575be7107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675" y="857250"/>
            <a:ext cx="42862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1: Venezuela Military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nezuela Militar..." descr="f72f8e7f-a1c6-493f-a087-80b7f653584f Venezuela Militar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Venezuela Military Action</a:t>
            </a:r>
          </a:p>
        </p:txBody>
      </p:sp>
      <p:sp>
        <p:nvSpPr>
          <p:cNvPr id="3" name="This past Decembe..." descr="a43dfae0-898c-418e-a6aa-c96affcc43ed This past Decembe..."/>
          <p:cNvSpPr/>
          <p:nvPr/>
        </p:nvSpPr>
        <p:spPr>
          <a:xfrm>
            <a:off x="523875" y="6162675"/>
            <a:ext cx="7429500" cy="270843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lvl="0">
              <a:lnSpc>
                <a:spcPct val="83333"/>
              </a:lnSpc>
            </a:pPr>
            <a:r>
              <a:rPr lang="en-US" sz="1000" i="1">
                <a:solidFill>
                  <a:srgbClr val="999999"/>
                </a:solidFill>
              </a:rPr>
              <a:t>As you may know, the United States military conducted strikes in Venezuela and captured President Nicolás Maduro for a U.S. federal indictment on </a:t>
            </a:r>
            <a:r>
              <a:rPr lang="en-US" sz="1000" i="1" err="1">
                <a:solidFill>
                  <a:srgbClr val="999999"/>
                </a:solidFill>
              </a:rPr>
              <a:t>narco</a:t>
            </a:r>
            <a:r>
              <a:rPr lang="en-US" sz="1000" i="1">
                <a:solidFill>
                  <a:srgbClr val="999999"/>
                </a:solidFill>
              </a:rPr>
              <a:t> terrorism and drug trafficking. Do you approve or disapprove of this action?</a:t>
            </a:r>
            <a:endParaRPr sz="1000" b="0" i="1" u="none" strike="noStrike">
              <a:solidFill>
                <a:srgbClr val="999999"/>
              </a:solidFill>
              <a:latin typeface="Arial"/>
            </a:endParaRPr>
          </a:p>
        </p:txBody>
      </p:sp>
      <p:pic>
        <p:nvPicPr>
          <p:cNvPr id="4" name="chart.107" descr="d14928ce-64aa-4089-893a-69cf1cdc2db8 chart.1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004ce41e-c219-4d62-9251-daf309856936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2: Venezuela Temporar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nezuela Tempora..." descr="69c72d07-f640-41d7-999d-f1330c57b2ea Venezuela Tempora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Venezuela Temporary Transition</a:t>
            </a:r>
          </a:p>
        </p:txBody>
      </p:sp>
      <p:sp>
        <p:nvSpPr>
          <p:cNvPr id="3" name="President Trump h..." descr="1accc653-773d-4554-a53f-ebe40edde13b President Trump h..."/>
          <p:cNvSpPr/>
          <p:nvPr/>
        </p:nvSpPr>
        <p:spPr>
          <a:xfrm>
            <a:off x="523875" y="6229350"/>
            <a:ext cx="752475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President Trump has said the U.S. will temporarily 'run' Venezuela until a transition to new leadership. Do you support or oppose this?</a:t>
            </a:r>
          </a:p>
        </p:txBody>
      </p:sp>
      <p:pic>
        <p:nvPicPr>
          <p:cNvPr id="4" name="chart.103" descr="f17552a5-98ac-469f-9da5-108a237eba72 chart.1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cbbef069-7c74-4795-8040-634b520d3a06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3: Venezuela US Goal P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nezuela US Goal..." descr="7d60a6b5-783f-41ab-94ac-ad154a6f08e7 Venezuela US Goal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Venezuela US Goal Preference</a:t>
            </a:r>
          </a:p>
        </p:txBody>
      </p:sp>
      <p:sp>
        <p:nvSpPr>
          <p:cNvPr id="3" name="Which goal should..." descr="610d0fec-3c0e-4748-995e-39003658117d Which goal should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Which goal should be the top U.S. priority in Venezuela right now?</a:t>
            </a:r>
          </a:p>
        </p:txBody>
      </p:sp>
      <p:pic>
        <p:nvPicPr>
          <p:cNvPr id="4" name="chart.108" descr="10da4a68-4a85-4fa0-b6af-92a6e210ccc1 chart.10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fce9c3c0-4bad-4726-800f-2b484dc50b62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4: Type of Republican P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pe of Republica..." descr="80f02217-1b48-4e46-84b1-0c350d375537 Type of Republica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Type of Republican Preference</a:t>
            </a:r>
          </a:p>
        </p:txBody>
      </p:sp>
      <p:sp>
        <p:nvSpPr>
          <p:cNvPr id="3" name="Which of the foll..." descr="834bd6a3-2f14-4188-aaf1-a352e2c422b9 Which of the foll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Which of the following best describes the kind of Republican candidate you prefer?</a:t>
            </a:r>
          </a:p>
        </p:txBody>
      </p:sp>
      <p:pic>
        <p:nvPicPr>
          <p:cNvPr id="4" name="chart.109" descr="69c4c883-fadb-455f-ab8e-fd2b8efa5c3c chart.10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476f2dd8-6aa3-4328-89b6-f5bb7b1ec801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op Priority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Top Priority" descr="867c7ed7-cfeb-40ab-af12-b06574b2417d Trend: Top Priority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Top Priority</a:t>
            </a:r>
          </a:p>
        </p:txBody>
      </p:sp>
      <p:pic>
        <p:nvPicPr>
          <p:cNvPr id="3" name="chart.27" descr="d3e62dea-2ef0-4e48-ae75-55aff7ca59df chart.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250" y="962025"/>
            <a:ext cx="9753600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5: Political Weaponization of Gover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itical Weaponi..." descr="a80b7198-ac22-4d65-ba39-e67b7f1ccd3b Political Weaponi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Political Weaponization of Government</a:t>
            </a:r>
          </a:p>
        </p:txBody>
      </p:sp>
      <p:sp>
        <p:nvSpPr>
          <p:cNvPr id="3" name="Do you believe th..." descr="c41a3832-0cb6-49c5-a4c9-aca91c21e2fa Do you believe th..."/>
          <p:cNvSpPr/>
          <p:nvPr/>
        </p:nvSpPr>
        <p:spPr>
          <a:xfrm>
            <a:off x="523875" y="617220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Do you believe the federal government has been weaponized against political opponents?</a:t>
            </a:r>
          </a:p>
        </p:txBody>
      </p:sp>
      <p:pic>
        <p:nvPicPr>
          <p:cNvPr id="4" name="chart.110" descr="742038bd-e413-4be9-892b-ff5ae0014398 chart.1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73fb7d3a-ab28-4316-8377-48db777a5c24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6: Misinformation Frequen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isinformation Fr..." descr="839cd6fd-2856-4d53-926e-1c7396ff0ee8 Misinformation Fr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Misinformation Frequency</a:t>
            </a:r>
          </a:p>
        </p:txBody>
      </p:sp>
      <p:sp>
        <p:nvSpPr>
          <p:cNvPr id="3" name="How often do you ..." descr="af187a3b-02e0-44c7-b0de-139950b15d0b How often do you ..."/>
          <p:cNvSpPr/>
          <p:nvPr/>
        </p:nvSpPr>
        <p:spPr>
          <a:xfrm>
            <a:off x="523875" y="617220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often do you encounter news or information that you later found out was false or misleading?</a:t>
            </a:r>
          </a:p>
        </p:txBody>
      </p:sp>
      <p:pic>
        <p:nvPicPr>
          <p:cNvPr id="4" name="chart.111" descr="224e0875-b081-4386-9eac-a0e698dbfb1b chart.1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2e98158d-c02e-4866-a1d1-c2aaf1f0fba7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7425" y="857250"/>
            <a:ext cx="5238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47: Agreement on Basic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te Cut Position" descr="b77737be-6f36-4d51-b51a-7d609c8c0e79 Rate Cut Position"/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lvl="0">
              <a:lnSpc>
                <a:spcPct val="114583"/>
              </a:lnSpc>
            </a:pPr>
            <a:r>
              <a:rPr lang="en-PH" sz="2400" b="1">
                <a:solidFill>
                  <a:srgbClr val="6FBC4D"/>
                </a:solidFill>
              </a:rPr>
              <a:t>Agreement on Basic Facts</a:t>
            </a:r>
            <a:endParaRPr sz="2400" b="1" i="0" u="none" strike="noStrike">
              <a:solidFill>
                <a:srgbClr val="6FBC4D"/>
              </a:solidFill>
              <a:latin typeface="Arial"/>
            </a:endParaRPr>
          </a:p>
        </p:txBody>
      </p:sp>
      <p:sp>
        <p:nvSpPr>
          <p:cNvPr id="3" name="Some people say w..." descr="10e870d2-141b-4bbd-ab48-8479569b0ab2 Some people say w..."/>
          <p:cNvSpPr/>
          <p:nvPr/>
        </p:nvSpPr>
        <p:spPr>
          <a:xfrm>
            <a:off x="523875" y="6229350"/>
            <a:ext cx="7429500" cy="14287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Some people say we're living in an era where Americans can't agree on basic facts. Do you agree or disagree with this statement?</a:t>
            </a:r>
          </a:p>
        </p:txBody>
      </p:sp>
      <p:pic>
        <p:nvPicPr>
          <p:cNvPr id="4" name="chart.112" descr="a11edacd-e76e-40bc-b43d-86ad242676ec chart.1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" descr="4e52666d-dff1-4d2c-b0c8-0a9ad79b10af viz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925" y="857250"/>
            <a:ext cx="33337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52: News Att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s Attention" descr="6902ea27-c027-452c-bc85-3b7534bc17d3 News Attention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News Attention</a:t>
            </a:r>
          </a:p>
        </p:txBody>
      </p:sp>
      <p:sp>
        <p:nvSpPr>
          <p:cNvPr id="3" name="How much attentio..." descr="e961d9b4-efe7-427a-bc73-6aa1dfef8f3d How much attentio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How much attention do you pay to news about politics on TV, radio, newspapers, or the Internet?</a:t>
            </a:r>
          </a:p>
        </p:txBody>
      </p:sp>
      <p:pic>
        <p:nvPicPr>
          <p:cNvPr id="4" name="chart.116" descr="08496912-f917-49f7-b398-682eb3ad9786 chart.1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News Attention" descr="5299bef2-9d48-4868-8cd7-7c8e3181713d News Attentio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1175" y="857250"/>
            <a:ext cx="619125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s Attention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News Atten..." descr="5eb14c63-81d4-4e9a-a511-c71ba82e59fc Trend: News Atten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News Attention</a:t>
            </a:r>
          </a:p>
        </p:txBody>
      </p:sp>
      <p:pic>
        <p:nvPicPr>
          <p:cNvPr id="3" name="chart.2" descr="ccf32044-f44b-4da3-b8ab-a2d5b796e0ba chart.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5" y="962025"/>
            <a:ext cx="8705850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News Att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N..." descr="18fee9dd-181d-4857-a7cf-f21a7140e483 Percent Change: N..."/>
          <p:cNvSpPr/>
          <p:nvPr/>
        </p:nvSpPr>
        <p:spPr>
          <a:xfrm>
            <a:off x="523875" y="266700"/>
            <a:ext cx="90487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News Attention (Dec '25 to Jan '26)</a:t>
            </a:r>
          </a:p>
        </p:txBody>
      </p:sp>
      <p:pic>
        <p:nvPicPr>
          <p:cNvPr id="3" name="chart.48" descr="fab7b20c-8b9f-48bd-be7f-5bc454d7d4ed chart.4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53: News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s Source" descr="8878b647-2ce2-4219-99c5-364abe6d77af News Source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News Source</a:t>
            </a:r>
          </a:p>
        </p:txBody>
      </p:sp>
      <p:sp>
        <p:nvSpPr>
          <p:cNvPr id="3" name="What are your pri..." descr="8b2c9af4-a1c6-4b46-8aa8-9ff409b0ef33 What are your pri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What are your primary sources for news? Select up to three options.</a:t>
            </a:r>
          </a:p>
        </p:txBody>
      </p:sp>
      <p:pic>
        <p:nvPicPr>
          <p:cNvPr id="4" name="chart.14" descr="0043b59e-204b-4bf8-9d52-ca93925e518d chart.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238500"/>
            <a:ext cx="9096375" cy="2857500"/>
          </a:xfrm>
          <a:prstGeom prst="rect">
            <a:avLst/>
          </a:prstGeom>
        </p:spPr>
      </p:pic>
      <p:pic>
        <p:nvPicPr>
          <p:cNvPr id="5" name="News Source" descr="89ebca01-9799-4aac-9b59-035e376fe726 News Sourc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857250"/>
            <a:ext cx="9048749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s Source - 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News Source" descr="3309b89e-00e7-41c6-827c-7811e16d2d43 Trend: News Source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News Source</a:t>
            </a:r>
          </a:p>
        </p:txBody>
      </p:sp>
      <p:pic>
        <p:nvPicPr>
          <p:cNvPr id="3" name="chart.49" descr="bd56c16c-edd8-4a2e-ad40-177312aed60d chart.4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5" y="962025"/>
            <a:ext cx="8705850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News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N..." descr="1dbd5e87-a7b3-409a-9d87-7c60a7b7c3d1 Percent Change: N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News Source (Dec '25 to Jan '26)</a:t>
            </a:r>
          </a:p>
        </p:txBody>
      </p:sp>
      <p:pic>
        <p:nvPicPr>
          <p:cNvPr id="3" name="chart.68" descr="5ff3c406-7719-4d89-812d-c0d34f2a6767 chart.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047750"/>
            <a:ext cx="9096375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54: Current Housing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rent Housing S..." descr="6d127677-1fdb-46e4-b5f8-a986f42e62be Current Housing S..."/>
          <p:cNvSpPr/>
          <p:nvPr/>
        </p:nvSpPr>
        <p:spPr>
          <a:xfrm>
            <a:off x="523875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Current Housing Status</a:t>
            </a:r>
          </a:p>
        </p:txBody>
      </p:sp>
      <p:sp>
        <p:nvSpPr>
          <p:cNvPr id="3" name="What is the curre..." descr="4af6bcf6-2dc2-45f0-bad3-c95108ddb09e What is the curre..."/>
          <p:cNvSpPr/>
          <p:nvPr/>
        </p:nvSpPr>
        <p:spPr>
          <a:xfrm>
            <a:off x="523875" y="6229350"/>
            <a:ext cx="7429500" cy="133350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83333"/>
              </a:lnSpc>
              <a:buNone/>
            </a:pPr>
            <a:r>
              <a:rPr sz="1000" b="0" i="1" u="none" strike="noStrike">
                <a:solidFill>
                  <a:srgbClr val="999999"/>
                </a:solidFill>
                <a:latin typeface="Arial"/>
              </a:rPr>
              <a:t>What is the current status of your housing situation?</a:t>
            </a:r>
          </a:p>
        </p:txBody>
      </p:sp>
      <p:pic>
        <p:nvPicPr>
          <p:cNvPr id="4" name="chart.75" descr="0f42d333-7192-468f-94b1-85aeaaf23e30 chart.7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3429000"/>
            <a:ext cx="9096375" cy="2619375"/>
          </a:xfrm>
          <a:prstGeom prst="rect">
            <a:avLst/>
          </a:prstGeom>
        </p:spPr>
      </p:pic>
      <p:pic>
        <p:nvPicPr>
          <p:cNvPr id="5" name="viz.Election.Interest.by.Fielding.Date.13" descr="dfd5f262-2619-47eb-8fb2-9747d4eee413 viz.Election.Interest.by.Fielding.Date.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1175" y="857250"/>
            <a:ext cx="619125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op Priority - Trend (At Least 1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nd: Top Priori..." descr="b48da586-4a8b-44d8-90f2-96bed79c5246 Trend: Top Priori..."/>
          <p:cNvSpPr/>
          <p:nvPr/>
        </p:nvSpPr>
        <p:spPr>
          <a:xfrm>
            <a:off x="521018" y="266700"/>
            <a:ext cx="87058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Trend: Top Priority (At Least 10%)</a:t>
            </a:r>
          </a:p>
        </p:txBody>
      </p:sp>
      <p:pic>
        <p:nvPicPr>
          <p:cNvPr id="3" name="chart.19" descr="e16dad5d-d1eb-4aa1-934b-09e57f1e6a9d chart.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250" y="962025"/>
            <a:ext cx="9753600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ercent Change: Current Housing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cent Change: C..." descr="41b9082a-1cfe-4b60-ae00-7e341037bf40 Percent Change: C..."/>
          <p:cNvSpPr/>
          <p:nvPr/>
        </p:nvSpPr>
        <p:spPr>
          <a:xfrm>
            <a:off x="523875" y="266700"/>
            <a:ext cx="9048750" cy="428625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sz="2400" b="1" i="0" u="none" strike="noStrike">
                <a:solidFill>
                  <a:srgbClr val="6FBC4D"/>
                </a:solidFill>
                <a:latin typeface="Arial"/>
              </a:rPr>
              <a:t>Percent Change: Current Housing Status (Dec '25 to Jan '26)</a:t>
            </a:r>
          </a:p>
        </p:txBody>
      </p:sp>
      <p:pic>
        <p:nvPicPr>
          <p:cNvPr id="3" name="chart.78" descr="69b85081-c86b-4f98-8019-99823466a5bd chart.7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143000"/>
            <a:ext cx="90963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/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/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5A7980-2384-5040-D380-102A5679C952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C146106-0F03-4F79-BDFE-EC07E29C7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11" b="41546"/>
          <a:stretch>
            <a:fillRect/>
          </a:stretch>
        </p:blipFill>
        <p:spPr>
          <a:xfrm>
            <a:off x="285750" y="1173213"/>
            <a:ext cx="9213151" cy="45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019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C4D77-1F5E-C643-1EE4-D66DFC20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7CBEBE18-7AEC-F7A2-5046-95A96D8FD1A0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23874E76-1871-A50E-8ABB-1B8AC9572F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BC99AFA2-6E99-2747-73C1-B68FE39C6A98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123C8A-A9A1-D2E1-3C10-29D6114A9C55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BB5C70A-6661-4CD5-8D7E-03287D45A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06" b="37168"/>
          <a:stretch>
            <a:fillRect/>
          </a:stretch>
        </p:blipFill>
        <p:spPr>
          <a:xfrm>
            <a:off x="285750" y="1173213"/>
            <a:ext cx="9213151" cy="48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80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4A6B0-41C9-0E7E-0339-7E0F75DA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9CBDD1A6-EFA3-150E-A561-38E8E62352FF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45083C75-D481-45FF-B70E-8B89244455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EFD53034-3571-42C6-4326-0DF2CB731E5D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9121FD-39B2-3E15-C846-95942A698997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1C91732-6BFD-4062-B040-BE57E144B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804" b="32857"/>
          <a:stretch>
            <a:fillRect/>
          </a:stretch>
        </p:blipFill>
        <p:spPr>
          <a:xfrm>
            <a:off x="285750" y="1173213"/>
            <a:ext cx="9213151" cy="46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084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65E4-C155-77C0-9276-34E859D4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F76B05B8-F399-7EA7-FB3F-A8A9E0DA4F62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4CC7EC37-4632-419E-C3B0-1DBA130D19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F63B385E-2F09-7641-7E90-81851FB3A4A3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5E38D8-AC41-4A18-2107-087107B3DC7F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744DCF-3981-431B-B7EE-C504E5E56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089" b="28620"/>
          <a:stretch>
            <a:fillRect/>
          </a:stretch>
        </p:blipFill>
        <p:spPr>
          <a:xfrm>
            <a:off x="285750" y="1173213"/>
            <a:ext cx="9213151" cy="46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716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AC91-FA20-E954-0567-E3CDB038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FB2683E2-5CBB-A67C-7260-3753C055B90E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C9D5DD99-4419-7982-FE30-FC999189CF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CA25608A-A9B9-553E-415E-1EFBDA7123A1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AEA55A-DAFA-FDAC-9589-0BD471B46D42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4661ECD-AD1B-4B03-94D0-F6C7DCBE2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47" b="24070"/>
          <a:stretch>
            <a:fillRect/>
          </a:stretch>
        </p:blipFill>
        <p:spPr>
          <a:xfrm>
            <a:off x="285750" y="1153319"/>
            <a:ext cx="9213151" cy="49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2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C80F5-72C3-2C2B-4C70-54420152D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1D555430-9BB2-5C1D-706B-B14CE851CB08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51157CE0-00D8-11C7-C8F0-E8642B19E8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21534C01-449A-EC4E-4761-2BD18517A18A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77DB559-6731-480C-595C-7C5F831B9659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57C9C11-32E4-403A-BE31-4E422EE61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890" b="20024"/>
          <a:stretch>
            <a:fillRect/>
          </a:stretch>
        </p:blipFill>
        <p:spPr>
          <a:xfrm>
            <a:off x="285750" y="1173213"/>
            <a:ext cx="9213151" cy="44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895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149FF-D08C-AEF2-44B5-87AC10AFE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F32B334F-0114-AB06-46BE-7A3F9F8298AD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37045E05-2747-0513-0C30-416FC9F2A9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420551A8-BAB6-F97F-72CB-99429C4E8579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C653503-C739-4C92-2BA9-B2B775B77969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70DB087-7B92-4D36-92AD-FFCF34162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60" b="16115"/>
          <a:stretch>
            <a:fillRect/>
          </a:stretch>
        </p:blipFill>
        <p:spPr>
          <a:xfrm>
            <a:off x="285750" y="1173213"/>
            <a:ext cx="9213152" cy="423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313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0ACB6-025A-7BBC-4865-9B2E6C79E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DD375709-08A6-0F98-C065-B340F5591D4F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86E183B6-02E2-DCCF-6197-3BBECEF0DD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509584B4-510D-F487-D49A-D647E02138DD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92DA1-1F7E-419A-5FB7-26F327261286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B650B50-09A7-6B7B-6650-A1D065737E52}"/>
              </a:ext>
            </a:extLst>
          </p:cNvPr>
          <p:cNvGrpSpPr/>
          <p:nvPr/>
        </p:nvGrpSpPr>
        <p:grpSpPr>
          <a:xfrm>
            <a:off x="285750" y="1177120"/>
            <a:ext cx="9213151" cy="4909706"/>
            <a:chOff x="0" y="0"/>
            <a:chExt cx="10771988" cy="35588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1339EE-C348-4EF7-AB38-C458A47FF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853" b="15690"/>
            <a:stretch>
              <a:fillRect/>
            </a:stretch>
          </p:blipFill>
          <p:spPr>
            <a:xfrm>
              <a:off x="0" y="0"/>
              <a:ext cx="10771988" cy="4935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533F18-8121-47BA-9A5F-336D5D48D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562" b="11556"/>
            <a:stretch>
              <a:fillRect/>
            </a:stretch>
          </p:blipFill>
          <p:spPr>
            <a:xfrm>
              <a:off x="0" y="450275"/>
              <a:ext cx="10771988" cy="310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3301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68A97-4CA5-65FE-9AE6-AC1E5FB4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 descr="7600a164-5fe9-4721-8f28-403c235848ba Shape">
            <a:extLst>
              <a:ext uri="{FF2B5EF4-FFF2-40B4-BE49-F238E27FC236}">
                <a16:creationId xmlns:a16="http://schemas.microsoft.com/office/drawing/2014/main" id="{377897A7-4791-469F-1C63-48EDDC35CED3}"/>
              </a:ext>
            </a:extLst>
          </p:cNvPr>
          <p:cNvSpPr/>
          <p:nvPr/>
        </p:nvSpPr>
        <p:spPr>
          <a:xfrm flipH="1">
            <a:off x="285750" y="285750"/>
            <a:ext cx="47625" cy="381000"/>
          </a:xfrm>
          <a:prstGeom prst="rect">
            <a:avLst/>
          </a:prstGeom>
          <a:solidFill>
            <a:srgbClr val="ED7D31"/>
          </a:solidFill>
          <a:ln w="19050">
            <a:solidFill>
              <a:srgbClr val="ED7D31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3" name="Cygnal-Logo-RGB-Horizontal_Full MH" descr="53f29a3e-c84e-4dc8-87d6-213843b1ccab Cygnal-Logo-RGB-Horizontal_Full MH">
            <a:extLst>
              <a:ext uri="{FF2B5EF4-FFF2-40B4-BE49-F238E27FC236}">
                <a16:creationId xmlns:a16="http://schemas.microsoft.com/office/drawing/2014/main" id="{4F3F4779-8AED-9BA0-6099-585BCC4A79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875" y="6143625"/>
            <a:ext cx="1355026" cy="319725"/>
          </a:xfrm>
          <a:prstGeom prst="rect">
            <a:avLst/>
          </a:prstGeom>
        </p:spPr>
      </p:pic>
      <p:sp>
        <p:nvSpPr>
          <p:cNvPr id="4" name="Trend: Insider vs..." descr="95a93a28-7d0b-4aab-b584-d73f5b4cc4de Trend: Insider vs...">
            <a:extLst>
              <a:ext uri="{FF2B5EF4-FFF2-40B4-BE49-F238E27FC236}">
                <a16:creationId xmlns:a16="http://schemas.microsoft.com/office/drawing/2014/main" id="{C7ABB9D7-88C7-626E-EFDD-67016FE0DE6B}"/>
              </a:ext>
            </a:extLst>
          </p:cNvPr>
          <p:cNvSpPr/>
          <p:nvPr/>
        </p:nvSpPr>
        <p:spPr>
          <a:xfrm>
            <a:off x="523875" y="266700"/>
            <a:ext cx="8705850" cy="403957"/>
          </a:xfrm>
          <a:prstGeom prst="rect">
            <a:avLst/>
          </a:prstGeom>
          <a:noFill/>
        </p:spPr>
        <p:txBody>
          <a:bodyPr lIns="0" tIns="15240" rIns="0" bIns="0" anchor="t">
            <a:spAutoFit/>
          </a:bodyPr>
          <a:lstStyle/>
          <a:p>
            <a:pPr marL="0" lvl="0" indent="0" algn="l">
              <a:lnSpc>
                <a:spcPct val="114583"/>
              </a:lnSpc>
              <a:buNone/>
            </a:pPr>
            <a:r>
              <a:rPr lang="en-PH" sz="2400" b="1" i="0" u="none" strike="noStrike">
                <a:solidFill>
                  <a:srgbClr val="6FBC4D"/>
                </a:solidFill>
                <a:latin typeface="Arial"/>
              </a:rPr>
              <a:t>Segmentation Analysis:</a:t>
            </a:r>
            <a:endParaRPr lang="en-PH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4740D2-F443-B6B3-DCBE-916C76BAE31B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736515"/>
          <a:ext cx="905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137">
                  <a:extLst>
                    <a:ext uri="{9D8B030D-6E8A-4147-A177-3AD203B41FA5}">
                      <a16:colId xmlns:a16="http://schemas.microsoft.com/office/drawing/2014/main" val="102907020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391752324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5020887"/>
                    </a:ext>
                  </a:extLst>
                </a:gridCol>
                <a:gridCol w="2179999">
                  <a:extLst>
                    <a:ext uri="{9D8B030D-6E8A-4147-A177-3AD203B41FA5}">
                      <a16:colId xmlns:a16="http://schemas.microsoft.com/office/drawing/2014/main" val="182862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GOPs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(30%)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Old Dems 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(39%)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Young Dems (13%)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GOPs</a:t>
                      </a:r>
                      <a:r>
                        <a:rPr lang="en-PH" sz="1600">
                          <a:solidFill>
                            <a:schemeClr val="tx1"/>
                          </a:solidFill>
                          <a:latin typeface="+mj-lt"/>
                        </a:rPr>
                        <a:t> (19%)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8225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2CE3E9C-742F-4D47-87F0-2D67B407E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96" b="7799"/>
          <a:stretch>
            <a:fillRect/>
          </a:stretch>
        </p:blipFill>
        <p:spPr>
          <a:xfrm>
            <a:off x="285750" y="1173213"/>
            <a:ext cx="9213152" cy="41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splayr Expor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0b255a-3b40-4894-86de-d821f87295f1">
      <Terms xmlns="http://schemas.microsoft.com/office/infopath/2007/PartnerControls"/>
    </lcf76f155ced4ddcb4097134ff3c332f>
    <TaxCatchAll xmlns="0ce770b6-d9a8-46ae-8e7f-20eebfd6d09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D0762988FEA4E86AEBDE7F6DC9467" ma:contentTypeVersion="19" ma:contentTypeDescription="Create a new document." ma:contentTypeScope="" ma:versionID="f3960631df05031f246613298eadaa2a">
  <xsd:schema xmlns:xsd="http://www.w3.org/2001/XMLSchema" xmlns:xs="http://www.w3.org/2001/XMLSchema" xmlns:p="http://schemas.microsoft.com/office/2006/metadata/properties" xmlns:ns2="df0b255a-3b40-4894-86de-d821f87295f1" xmlns:ns3="0ce770b6-d9a8-46ae-8e7f-20eebfd6d09b" targetNamespace="http://schemas.microsoft.com/office/2006/metadata/properties" ma:root="true" ma:fieldsID="4521be5bafa0f7cdde61401c836b4cbc" ns2:_="" ns3:_="">
    <xsd:import namespace="df0b255a-3b40-4894-86de-d821f87295f1"/>
    <xsd:import namespace="0ce770b6-d9a8-46ae-8e7f-20eebfd6d0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b255a-3b40-4894-86de-d821f8729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115a7a-5218-42b4-a625-7866f9cc26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770b6-d9a8-46ae-8e7f-20eebfd6d0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e2e74e3-fe0e-4235-bc11-cbc9302d5f46}" ma:internalName="TaxCatchAll" ma:showField="CatchAllData" ma:web="0ce770b6-d9a8-46ae-8e7f-20eebfd6d0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41BFF-EE22-4699-8696-E3DFFB968EB4}">
  <ds:schemaRefs>
    <ds:schemaRef ds:uri="0ce770b6-d9a8-46ae-8e7f-20eebfd6d09b"/>
    <ds:schemaRef ds:uri="df0b255a-3b40-4894-86de-d821f87295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825D24-3A5C-4BCE-8814-CB0F72C8E4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7B3832-DC7F-4C2D-B30D-7AF4E602D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b255a-3b40-4894-86de-d821f87295f1"/>
    <ds:schemaRef ds:uri="0ce770b6-d9a8-46ae-8e7f-20eebfd6d0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105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23520 Cygnal-National (Jan'26 NVT)-Deck.Q</dc:title>
  <dc:creator>unknown</dc:creator>
  <cp:revision>4</cp:revision>
  <dcterms:created xsi:type="dcterms:W3CDTF">2026-01-09T17:33:47Z</dcterms:created>
  <dcterms:modified xsi:type="dcterms:W3CDTF">2026-01-13T20:17:17Z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0x010100480D0762988FEA4E86AEBDE7F6DC9467</vt:lpwstr>
  </property>
  <property fmtid="{D5CDD505-2E9C-101B-9397-08002B2CF9AE}" pid="3" name="MediaServiceImageTags">
    <vt:lpwstr/>
  </property>
</Properties>
</file>